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6" r:id="rId13"/>
    <p:sldId id="273" r:id="rId14"/>
    <p:sldId id="274" r:id="rId15"/>
    <p:sldId id="276" r:id="rId16"/>
    <p:sldId id="265" r:id="rId17"/>
    <p:sldId id="268" r:id="rId18"/>
    <p:sldId id="269" r:id="rId19"/>
    <p:sldId id="270" r:id="rId20"/>
    <p:sldId id="271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2" autoAdjust="0"/>
    <p:restoredTop sz="94660"/>
  </p:normalViewPr>
  <p:slideViewPr>
    <p:cSldViewPr snapToGrid="0">
      <p:cViewPr>
        <p:scale>
          <a:sx n="97" d="100"/>
          <a:sy n="97" d="100"/>
        </p:scale>
        <p:origin x="55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394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92" name="Texte niveau 1…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e du titre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110" name="Texte niveau 1…"/>
          <p:cNvSpPr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1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du titre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119" name="Texte niveau 1…"/>
          <p:cNvSpPr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0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21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e du titre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12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e du titre"/>
          <p:cNvSpPr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Texte du titre</a:t>
            </a:r>
          </a:p>
        </p:txBody>
      </p:sp>
      <p:sp>
        <p:nvSpPr>
          <p:cNvPr id="144" name="Texte niveau 1…"/>
          <p:cNvSpPr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5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4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e du titre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Texte du titre</a:t>
            </a:r>
          </a:p>
        </p:txBody>
      </p:sp>
      <p:sp>
        <p:nvSpPr>
          <p:cNvPr id="154" name="Espace réservé pour une image 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55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e du titre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164" name="Texte niveau 1…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68" y="3388515"/>
            <a:ext cx="3873894" cy="177989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e du titre"/>
          <p:cNvSpPr>
            <a:spLocks noGrp="1"/>
          </p:cNvSpPr>
          <p:nvPr>
            <p:ph type="title"/>
          </p:nvPr>
        </p:nvSpPr>
        <p:spPr>
          <a:xfrm>
            <a:off x="6629400" y="154780"/>
            <a:ext cx="2057400" cy="329088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Texte du titre</a:t>
            </a:r>
          </a:p>
        </p:txBody>
      </p:sp>
      <p:sp>
        <p:nvSpPr>
          <p:cNvPr id="173" name="Texte niveau 1…"/>
          <p:cNvSpPr>
            <a:spLocks noGrp="1"/>
          </p:cNvSpPr>
          <p:nvPr>
            <p:ph type="body" idx="1"/>
          </p:nvPr>
        </p:nvSpPr>
        <p:spPr>
          <a:xfrm>
            <a:off x="457200" y="154780"/>
            <a:ext cx="6019800" cy="32908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Texte du titre</a:t>
            </a:r>
          </a:p>
        </p:txBody>
      </p:sp>
      <p:sp>
        <p:nvSpPr>
          <p:cNvPr id="4" name="Texte niveau 1…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aboo Game-like: Project"/>
          <p:cNvSpPr/>
          <p:nvPr/>
        </p:nvSpPr>
        <p:spPr>
          <a:xfrm>
            <a:off x="2311419" y="1802381"/>
            <a:ext cx="439420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Taboo Game-like: Project</a:t>
            </a:r>
          </a:p>
        </p:txBody>
      </p:sp>
      <p:sp>
        <p:nvSpPr>
          <p:cNvPr id="184" name="Intelligent Interfaces"/>
          <p:cNvSpPr/>
          <p:nvPr/>
        </p:nvSpPr>
        <p:spPr>
          <a:xfrm>
            <a:off x="3482085" y="2697048"/>
            <a:ext cx="217982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Intelligent Interfaces</a:t>
            </a:r>
          </a:p>
        </p:txBody>
      </p:sp>
      <p:sp>
        <p:nvSpPr>
          <p:cNvPr id="185" name="Wissam Nasser, Wouter Parys, Charlotte Waltregny"/>
          <p:cNvSpPr/>
          <p:nvPr/>
        </p:nvSpPr>
        <p:spPr>
          <a:xfrm>
            <a:off x="2324261" y="3233107"/>
            <a:ext cx="44954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dirty="0"/>
              <a:t>Wissam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Nasser</a:t>
            </a:r>
            <a:r>
              <a:rPr dirty="0"/>
              <a:t>, Wouter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Parys</a:t>
            </a:r>
            <a:r>
              <a:rPr dirty="0"/>
              <a:t>, Charlotte </a:t>
            </a:r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Waltregny</a:t>
            </a:r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FRONT-END</a:t>
            </a:r>
          </a:p>
        </p:txBody>
      </p:sp>
      <p:sp>
        <p:nvSpPr>
          <p:cNvPr id="287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Taboo Game-like</a:t>
            </a:r>
          </a:p>
        </p:txBody>
      </p:sp>
      <p:sp>
        <p:nvSpPr>
          <p:cNvPr id="288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How to play?</a:t>
            </a:r>
          </a:p>
        </p:txBody>
      </p:sp>
      <p:sp>
        <p:nvSpPr>
          <p:cNvPr id="289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 </a:t>
            </a:r>
          </a:p>
        </p:txBody>
      </p:sp>
      <p:sp>
        <p:nvSpPr>
          <p:cNvPr id="290" name="The text is displayed…"/>
          <p:cNvSpPr/>
          <p:nvPr/>
        </p:nvSpPr>
        <p:spPr>
          <a:xfrm>
            <a:off x="5954732" y="2049779"/>
            <a:ext cx="2708352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text</a:t>
            </a:r>
            <a:r>
              <a:t> is displayed</a:t>
            </a:r>
          </a:p>
          <a:p>
            <a:r>
              <a:t>on the Chatbox and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NLP</a:t>
            </a:r>
          </a:p>
          <a:p>
            <a:r>
              <a:t>can be used to guess</a:t>
            </a:r>
          </a:p>
          <a:p>
            <a:r>
              <a:t>the animal </a:t>
            </a:r>
          </a:p>
        </p:txBody>
      </p:sp>
      <p:sp>
        <p:nvSpPr>
          <p:cNvPr id="291" name="4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</a:t>
            </a:r>
          </a:p>
        </p:txBody>
      </p:sp>
      <p:pic>
        <p:nvPicPr>
          <p:cNvPr id="292" name="game.png" descr="game.png"/>
          <p:cNvPicPr>
            <a:picLocks noChangeAspect="1"/>
          </p:cNvPicPr>
          <p:nvPr/>
        </p:nvPicPr>
        <p:blipFill>
          <a:blip r:embed="rId2"/>
          <a:srcRect l="347" t="2868" r="68695" b="29966"/>
          <a:stretch>
            <a:fillRect/>
          </a:stretch>
        </p:blipFill>
        <p:spPr>
          <a:xfrm>
            <a:off x="3274226" y="1122564"/>
            <a:ext cx="2547675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ctangle aux angles arrondis"/>
          <p:cNvSpPr/>
          <p:nvPr/>
        </p:nvSpPr>
        <p:spPr>
          <a:xfrm>
            <a:off x="3295161" y="1804865"/>
            <a:ext cx="1848164" cy="1238232"/>
          </a:xfrm>
          <a:prstGeom prst="roundRect">
            <a:avLst>
              <a:gd name="adj" fmla="val 153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BRAIN ASPECT 2</a:t>
            </a:r>
          </a:p>
        </p:txBody>
      </p:sp>
      <p:sp>
        <p:nvSpPr>
          <p:cNvPr id="296" name="Natural Language Processing"/>
          <p:cNvSpPr/>
          <p:nvPr/>
        </p:nvSpPr>
        <p:spPr>
          <a:xfrm>
            <a:off x="307643" y="714188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AD2A9D-EBE9-4EF9-9000-D5598C5D8574}"/>
              </a:ext>
            </a:extLst>
          </p:cNvPr>
          <p:cNvSpPr txBox="1"/>
          <p:nvPr/>
        </p:nvSpPr>
        <p:spPr>
          <a:xfrm>
            <a:off x="307642" y="1393412"/>
            <a:ext cx="76460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GOAL: Light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weight</a:t>
            </a:r>
            <a:r>
              <a:rPr lang="nl-BE" b="1" dirty="0">
                <a:solidFill>
                  <a:schemeClr val="accent5">
                    <a:lumMod val="50000"/>
                  </a:schemeClr>
                </a:solidFill>
              </a:rPr>
              <a:t>, accurate </a:t>
            </a:r>
            <a:r>
              <a:rPr lang="nl-BE" b="1" dirty="0" err="1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kumimoji="0" lang="nl-BE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fast program/app to play the taboo game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three potential strategies detected</a:t>
            </a:r>
            <a:endParaRPr kumimoji="0" lang="nl-BE" sz="1800" b="1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DA2042D-C9FE-4134-8109-8EFFB011FFBF}"/>
              </a:ext>
            </a:extLst>
          </p:cNvPr>
          <p:cNvSpPr txBox="1"/>
          <p:nvPr/>
        </p:nvSpPr>
        <p:spPr>
          <a:xfrm>
            <a:off x="134007" y="4879428"/>
            <a:ext cx="575441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*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When</a:t>
            </a: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words</a:t>
            </a: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of new datapoint 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alread</a:t>
            </a:r>
            <a:r>
              <a:rPr lang="nl-BE" sz="1050" dirty="0" err="1"/>
              <a:t>y</a:t>
            </a:r>
            <a:r>
              <a:rPr lang="nl-BE" sz="1050" dirty="0"/>
              <a:t> </a:t>
            </a:r>
            <a:r>
              <a:rPr lang="nl-BE" sz="1050" dirty="0" err="1"/>
              <a:t>exists</a:t>
            </a:r>
            <a:r>
              <a:rPr lang="nl-BE" sz="1050" dirty="0"/>
              <a:t> in dataset (no new vector </a:t>
            </a:r>
            <a:r>
              <a:rPr lang="nl-BE" sz="1050" dirty="0" err="1"/>
              <a:t>transformation</a:t>
            </a:r>
            <a:r>
              <a:rPr lang="nl-BE" sz="1050" dirty="0"/>
              <a:t> </a:t>
            </a:r>
            <a:r>
              <a:rPr lang="nl-BE" sz="1050" dirty="0" err="1"/>
              <a:t>needed</a:t>
            </a:r>
            <a:r>
              <a:rPr lang="nl-BE" sz="1050" dirty="0"/>
              <a:t>)</a:t>
            </a:r>
            <a:endParaRPr kumimoji="0" lang="nl-BE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984785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BRAIN ASPECT 2</a:t>
            </a:r>
          </a:p>
        </p:txBody>
      </p:sp>
      <p:sp>
        <p:nvSpPr>
          <p:cNvPr id="299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494AEA7-5CCF-4514-9CC2-DE7E83E7084D}"/>
              </a:ext>
            </a:extLst>
          </p:cNvPr>
          <p:cNvSpPr txBox="1"/>
          <p:nvPr/>
        </p:nvSpPr>
        <p:spPr>
          <a:xfrm>
            <a:off x="307642" y="1393412"/>
            <a:ext cx="649873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Strategy 1: Convert text file for each animal to vector (bag of words, </a:t>
            </a:r>
            <a:r>
              <a:rPr kumimoji="0" lang="en-GB" sz="16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sklearn.countVectorizor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, </a:t>
            </a:r>
            <a:r>
              <a:rPr kumimoji="0" lang="en-GB" sz="16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sklearn.tfidfVectorizer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) and compare spoken text from player with </a:t>
            </a:r>
            <a:r>
              <a:rPr kumimoji="0" lang="en-GB" sz="16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labeled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data (</a:t>
            </a:r>
            <a:r>
              <a:rPr kumimoji="0" lang="en-GB" sz="1600" b="1" i="0" u="none" strike="noStrike" cap="none" spc="0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cossine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similarity)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3FFB0CB-27E3-4312-BE6D-2AC12026F1A3}"/>
              </a:ext>
            </a:extLst>
          </p:cNvPr>
          <p:cNvSpPr txBox="1"/>
          <p:nvPr/>
        </p:nvSpPr>
        <p:spPr>
          <a:xfrm>
            <a:off x="567813" y="2571750"/>
            <a:ext cx="7338594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Uses a transformation to change input text to compare with dataset. Adds (limited) complexity.</a:t>
            </a:r>
          </a:p>
          <a:p>
            <a:endParaRPr lang="en-GB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400" dirty="0"/>
              <a:t>Need to have access to full dataset (or vector) for each animal in the game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400" dirty="0"/>
              <a:t>When new words are added to the dataset, the transformation has to be recalculated and all the animal vectors have to be updated. limited dynamics of the game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400" dirty="0"/>
              <a:t>If access to dataset, no training needed, very quick and robust calculation</a:t>
            </a: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13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682BC196-E019-4D6B-9ACB-B934F78CB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497556" y="4087069"/>
            <a:ext cx="281979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13AD15D7-6807-4C30-8D14-37A8C2C7B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2" b="9040"/>
          <a:stretch/>
        </p:blipFill>
        <p:spPr bwMode="auto">
          <a:xfrm>
            <a:off x="497556" y="3456657"/>
            <a:ext cx="287595" cy="3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3F9BF54F-58B9-4CCC-989E-7F33B5D49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2" b="9040"/>
          <a:stretch/>
        </p:blipFill>
        <p:spPr bwMode="auto">
          <a:xfrm>
            <a:off x="491940" y="3003491"/>
            <a:ext cx="287595" cy="3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98670AAD-2800-4C35-B937-A3562C0DF742}"/>
              </a:ext>
            </a:extLst>
          </p:cNvPr>
          <p:cNvGrpSpPr/>
          <p:nvPr/>
        </p:nvGrpSpPr>
        <p:grpSpPr>
          <a:xfrm>
            <a:off x="491939" y="2571750"/>
            <a:ext cx="287595" cy="304494"/>
            <a:chOff x="491939" y="2571750"/>
            <a:chExt cx="287595" cy="304494"/>
          </a:xfrm>
        </p:grpSpPr>
        <p:pic>
          <p:nvPicPr>
            <p:cNvPr id="16" name="Picture 2" descr="Plus, minus, tekens &amp; borden. Knopen, bovendien tekens, groene, minus, rood.">
              <a:extLst>
                <a:ext uri="{FF2B5EF4-FFF2-40B4-BE49-F238E27FC236}">
                  <a16:creationId xmlns:a16="http://schemas.microsoft.com/office/drawing/2014/main" id="{8D093B71-EFC5-4533-8C13-1D2E7A470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305" l="47000" r="99667">
                          <a14:foregroundMark x1="62667" y1="12429" x2="62667" y2="12429"/>
                          <a14:foregroundMark x1="62667" y1="12429" x2="62667" y2="12429"/>
                          <a14:foregroundMark x1="62667" y1="12429" x2="62667" y2="12429"/>
                          <a14:foregroundMark x1="62667" y1="12429" x2="68000" y2="9605"/>
                          <a14:foregroundMark x1="69667" y1="9040" x2="66333" y2="4520"/>
                          <a14:foregroundMark x1="58000" y1="11864" x2="90667" y2="16384"/>
                          <a14:foregroundMark x1="57333" y1="22599" x2="86000" y2="10734"/>
                          <a14:foregroundMark x1="62667" y1="13559" x2="77333" y2="15819"/>
                          <a14:foregroundMark x1="72333" y1="66102" x2="58667" y2="70621"/>
                          <a14:foregroundMark x1="88333" y1="84181" x2="55667" y2="61582"/>
                          <a14:foregroundMark x1="54667" y1="58192" x2="60000" y2="23164"/>
                          <a14:foregroundMark x1="89333" y1="16384" x2="95667" y2="79096"/>
                          <a14:foregroundMark x1="65207" y1="45763" x2="53667" y2="33333"/>
                          <a14:foregroundMark x1="66807" y1="47487" x2="65207" y2="45763"/>
                          <a14:foregroundMark x1="89333" y1="71751" x2="74088" y2="55330"/>
                          <a14:foregroundMark x1="55333" y1="48023" x2="56000" y2="16384"/>
                          <a14:foregroundMark x1="83333" y1="82486" x2="99667" y2="67797"/>
                          <a14:foregroundMark x1="99333" y1="53107" x2="95333" y2="11299"/>
                          <a14:foregroundMark x1="94667" y1="9605" x2="56000" y2="6215"/>
                          <a14:foregroundMark x1="56000" y1="11299" x2="50333" y2="71751"/>
                          <a14:foregroundMark x1="53667" y1="76271" x2="92333" y2="75706"/>
                          <a14:foregroundMark x1="94333" y1="83051" x2="47000" y2="71186"/>
                          <a14:foregroundMark x1="78667" y1="88701" x2="52333" y2="75706"/>
                          <a14:foregroundMark x1="90333" y1="98870" x2="50667" y2="79661"/>
                          <a14:foregroundMark x1="53000" y1="56497" x2="53667" y2="4520"/>
                          <a14:foregroundMark x1="70333" y1="9040" x2="99333" y2="16384"/>
                          <a14:foregroundMark x1="92333" y1="1130" x2="85333" y2="0"/>
                          <a14:backgroundMark x1="76667" y1="43503" x2="76667" y2="43503"/>
                          <a14:backgroundMark x1="78000" y1="45198" x2="78000" y2="45198"/>
                          <a14:backgroundMark x1="77000" y1="43503" x2="77000" y2="43503"/>
                          <a14:backgroundMark x1="67667" y1="45198" x2="80667" y2="45198"/>
                          <a14:backgroundMark x1="66000" y1="53107" x2="66333" y2="41243"/>
                          <a14:backgroundMark x1="65333" y1="45763" x2="65333" y2="457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2" b="9040"/>
            <a:stretch/>
          </p:blipFill>
          <p:spPr bwMode="auto">
            <a:xfrm>
              <a:off x="491939" y="2571750"/>
              <a:ext cx="287595" cy="30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0509D647-C45A-4819-A679-B043996B3BCF}"/>
                </a:ext>
              </a:extLst>
            </p:cNvPr>
            <p:cNvSpPr/>
            <p:nvPr/>
          </p:nvSpPr>
          <p:spPr>
            <a:xfrm>
              <a:off x="567812" y="2701137"/>
              <a:ext cx="129417" cy="5158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BRAIN ASPECT 2</a:t>
            </a:r>
          </a:p>
        </p:txBody>
      </p:sp>
      <p:sp>
        <p:nvSpPr>
          <p:cNvPr id="299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494AEA7-5CCF-4514-9CC2-DE7E83E7084D}"/>
              </a:ext>
            </a:extLst>
          </p:cNvPr>
          <p:cNvSpPr txBox="1"/>
          <p:nvPr/>
        </p:nvSpPr>
        <p:spPr>
          <a:xfrm>
            <a:off x="307642" y="1393412"/>
            <a:ext cx="649873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Strategy 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: query string data for each animal on an online accessible server with built in similarity calculations and fast look ups (Elastic Search database adopted for the purpose of this project)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4D39C43-B359-4030-916C-8F5789CCACB1}"/>
              </a:ext>
            </a:extLst>
          </p:cNvPr>
          <p:cNvSpPr txBox="1"/>
          <p:nvPr/>
        </p:nvSpPr>
        <p:spPr>
          <a:xfrm>
            <a:off x="396293" y="2351033"/>
            <a:ext cx="7407638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/>
              <a:t>No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a </a:t>
            </a:r>
            <a:r>
              <a:rPr lang="nl-BE" sz="1400" dirty="0" err="1"/>
              <a:t>transformation</a:t>
            </a:r>
            <a:r>
              <a:rPr lang="nl-BE" sz="1400" dirty="0"/>
              <a:t> of </a:t>
            </a:r>
            <a:r>
              <a:rPr lang="nl-BE" sz="1400" dirty="0" err="1"/>
              <a:t>any</a:t>
            </a:r>
            <a:r>
              <a:rPr lang="nl-BE" sz="1400" dirty="0"/>
              <a:t> kind. New data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directly</a:t>
            </a:r>
            <a:r>
              <a:rPr lang="nl-BE" sz="1400" dirty="0"/>
              <a:t> </a:t>
            </a:r>
            <a:r>
              <a:rPr lang="nl-BE" sz="1400" dirty="0" err="1"/>
              <a:t>stored</a:t>
            </a:r>
            <a:r>
              <a:rPr lang="nl-BE" sz="1400" dirty="0"/>
              <a:t> in string format in </a:t>
            </a:r>
            <a:r>
              <a:rPr lang="nl-BE" sz="1400" dirty="0" err="1"/>
              <a:t>the</a:t>
            </a:r>
            <a:r>
              <a:rPr lang="nl-BE" sz="1400" dirty="0"/>
              <a:t> database</a:t>
            </a:r>
          </a:p>
          <a:p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database is </a:t>
            </a:r>
            <a:r>
              <a:rPr lang="nl-BE" sz="1400" dirty="0" err="1"/>
              <a:t>not</a:t>
            </a:r>
            <a:r>
              <a:rPr lang="nl-BE" sz="1400" dirty="0"/>
              <a:t> </a:t>
            </a:r>
            <a:r>
              <a:rPr lang="nl-BE" sz="1400" dirty="0" err="1"/>
              <a:t>loaded</a:t>
            </a:r>
            <a:r>
              <a:rPr lang="nl-BE" sz="1400" dirty="0"/>
              <a:t> </a:t>
            </a:r>
            <a:r>
              <a:rPr lang="nl-BE" sz="1400" dirty="0" err="1"/>
              <a:t>locally</a:t>
            </a:r>
            <a:r>
              <a:rPr lang="nl-BE" sz="1400" dirty="0"/>
              <a:t>, online </a:t>
            </a:r>
            <a:r>
              <a:rPr lang="nl-BE" sz="1400" dirty="0" err="1"/>
              <a:t>accesibility</a:t>
            </a:r>
            <a:r>
              <a:rPr lang="nl-BE" sz="1400" dirty="0"/>
              <a:t> has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reassured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play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game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 err="1"/>
              <a:t>When</a:t>
            </a:r>
            <a:r>
              <a:rPr lang="nl-BE" sz="1400" dirty="0"/>
              <a:t> online access </a:t>
            </a:r>
            <a:r>
              <a:rPr lang="nl-BE" sz="1400" dirty="0" err="1"/>
              <a:t>possible</a:t>
            </a:r>
            <a:r>
              <a:rPr lang="nl-BE" sz="1400" dirty="0"/>
              <a:t>, </a:t>
            </a:r>
            <a:r>
              <a:rPr lang="nl-BE" sz="1400" dirty="0" err="1"/>
              <a:t>very</a:t>
            </a:r>
            <a:r>
              <a:rPr lang="nl-BE" sz="1400" dirty="0"/>
              <a:t> </a:t>
            </a:r>
            <a:r>
              <a:rPr lang="nl-BE" sz="1400" dirty="0" err="1"/>
              <a:t>quick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efficiënt </a:t>
            </a:r>
            <a:r>
              <a:rPr lang="nl-BE" sz="1400" dirty="0" err="1"/>
              <a:t>results</a:t>
            </a:r>
            <a:r>
              <a:rPr lang="nl-BE" sz="1400" dirty="0"/>
              <a:t> on </a:t>
            </a:r>
            <a:r>
              <a:rPr lang="nl-BE" sz="1400" dirty="0" err="1"/>
              <a:t>similarity</a:t>
            </a:r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/>
              <a:t>High </a:t>
            </a:r>
            <a:r>
              <a:rPr lang="nl-BE" sz="1400" dirty="0" err="1"/>
              <a:t>dynanmics</a:t>
            </a:r>
            <a:r>
              <a:rPr lang="nl-BE" sz="1400" dirty="0"/>
              <a:t> of </a:t>
            </a:r>
            <a:r>
              <a:rPr lang="nl-BE" sz="1400" dirty="0" err="1"/>
              <a:t>the</a:t>
            </a:r>
            <a:r>
              <a:rPr lang="nl-BE" sz="1400" dirty="0"/>
              <a:t> game. </a:t>
            </a:r>
            <a:r>
              <a:rPr lang="nl-BE" sz="1400" dirty="0" err="1"/>
              <a:t>If</a:t>
            </a:r>
            <a:r>
              <a:rPr lang="nl-BE" sz="1400" dirty="0"/>
              <a:t> </a:t>
            </a:r>
            <a:r>
              <a:rPr lang="nl-BE" sz="1400" dirty="0" err="1"/>
              <a:t>one</a:t>
            </a:r>
            <a:r>
              <a:rPr lang="nl-BE" sz="1400" dirty="0"/>
              <a:t> </a:t>
            </a:r>
            <a:r>
              <a:rPr lang="nl-BE" sz="1400" dirty="0" err="1"/>
              <a:t>player</a:t>
            </a:r>
            <a:r>
              <a:rPr lang="nl-BE" sz="1400" dirty="0"/>
              <a:t> loads new </a:t>
            </a:r>
            <a:r>
              <a:rPr lang="nl-BE" sz="1400" dirty="0" err="1"/>
              <a:t>description</a:t>
            </a:r>
            <a:r>
              <a:rPr lang="nl-BE" sz="1400" dirty="0"/>
              <a:t> data </a:t>
            </a:r>
            <a:r>
              <a:rPr lang="nl-BE" sz="1400" dirty="0" err="1"/>
              <a:t>onto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Elastic</a:t>
            </a:r>
            <a:r>
              <a:rPr lang="nl-BE" sz="1400" dirty="0"/>
              <a:t> search database, </a:t>
            </a:r>
            <a:r>
              <a:rPr lang="nl-BE" sz="1400" dirty="0" err="1"/>
              <a:t>other</a:t>
            </a:r>
            <a:r>
              <a:rPr lang="nl-BE" sz="1400" dirty="0"/>
              <a:t> </a:t>
            </a:r>
            <a:r>
              <a:rPr lang="nl-BE" sz="1400" dirty="0" err="1"/>
              <a:t>players</a:t>
            </a:r>
            <a:r>
              <a:rPr lang="nl-BE" sz="1400" dirty="0"/>
              <a:t> </a:t>
            </a:r>
            <a:r>
              <a:rPr lang="nl-BE" sz="1400" dirty="0" err="1"/>
              <a:t>will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directly</a:t>
            </a:r>
            <a:r>
              <a:rPr lang="nl-BE" sz="1400" dirty="0"/>
              <a:t> access </a:t>
            </a:r>
            <a:r>
              <a:rPr lang="nl-BE" sz="1400" dirty="0" err="1"/>
              <a:t>this</a:t>
            </a:r>
            <a:r>
              <a:rPr lang="nl-BE" sz="1400" dirty="0"/>
              <a:t> new information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More black box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to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use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,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difficult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to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personalise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searching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algorithms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for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b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</a:b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the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specific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dynamics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of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the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taboo</a:t>
            </a:r>
            <a:r>
              <a:rPr kumimoji="0" lang="nl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game</a:t>
            </a:r>
          </a:p>
        </p:txBody>
      </p:sp>
      <p:pic>
        <p:nvPicPr>
          <p:cNvPr id="12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90606644-339C-4EA8-AA4E-624FB610C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07641" y="3461377"/>
            <a:ext cx="311615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185D0FBB-B497-4CBB-89A7-5E39429CF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2" b="9040"/>
          <a:stretch/>
        </p:blipFill>
        <p:spPr bwMode="auto">
          <a:xfrm>
            <a:off x="317611" y="3030257"/>
            <a:ext cx="317821" cy="3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8D9E12B0-3AE3-4CE6-83A7-4DB4783B7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20420" y="2382353"/>
            <a:ext cx="311615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621CA475-2867-4626-BFB6-C890D1C60A14}"/>
              </a:ext>
            </a:extLst>
          </p:cNvPr>
          <p:cNvGrpSpPr/>
          <p:nvPr/>
        </p:nvGrpSpPr>
        <p:grpSpPr>
          <a:xfrm>
            <a:off x="317611" y="4485415"/>
            <a:ext cx="317821" cy="304494"/>
            <a:chOff x="491939" y="2571750"/>
            <a:chExt cx="287595" cy="304494"/>
          </a:xfrm>
        </p:grpSpPr>
        <p:pic>
          <p:nvPicPr>
            <p:cNvPr id="17" name="Picture 2" descr="Plus, minus, tekens &amp; borden. Knopen, bovendien tekens, groene, minus, rood.">
              <a:extLst>
                <a:ext uri="{FF2B5EF4-FFF2-40B4-BE49-F238E27FC236}">
                  <a16:creationId xmlns:a16="http://schemas.microsoft.com/office/drawing/2014/main" id="{615B34A7-2BCD-47FF-99B5-263EF25FCF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305" l="47000" r="99667">
                          <a14:foregroundMark x1="62667" y1="12429" x2="62667" y2="12429"/>
                          <a14:foregroundMark x1="62667" y1="12429" x2="62667" y2="12429"/>
                          <a14:foregroundMark x1="62667" y1="12429" x2="62667" y2="12429"/>
                          <a14:foregroundMark x1="62667" y1="12429" x2="68000" y2="9605"/>
                          <a14:foregroundMark x1="69667" y1="9040" x2="66333" y2="4520"/>
                          <a14:foregroundMark x1="58000" y1="11864" x2="90667" y2="16384"/>
                          <a14:foregroundMark x1="57333" y1="22599" x2="86000" y2="10734"/>
                          <a14:foregroundMark x1="62667" y1="13559" x2="77333" y2="15819"/>
                          <a14:foregroundMark x1="72333" y1="66102" x2="58667" y2="70621"/>
                          <a14:foregroundMark x1="88333" y1="84181" x2="55667" y2="61582"/>
                          <a14:foregroundMark x1="54667" y1="58192" x2="60000" y2="23164"/>
                          <a14:foregroundMark x1="89333" y1="16384" x2="95667" y2="79096"/>
                          <a14:foregroundMark x1="65207" y1="45763" x2="53667" y2="33333"/>
                          <a14:foregroundMark x1="66807" y1="47487" x2="65207" y2="45763"/>
                          <a14:foregroundMark x1="89333" y1="71751" x2="74088" y2="55330"/>
                          <a14:foregroundMark x1="55333" y1="48023" x2="56000" y2="16384"/>
                          <a14:foregroundMark x1="83333" y1="82486" x2="99667" y2="67797"/>
                          <a14:foregroundMark x1="99333" y1="53107" x2="95333" y2="11299"/>
                          <a14:foregroundMark x1="94667" y1="9605" x2="56000" y2="6215"/>
                          <a14:foregroundMark x1="56000" y1="11299" x2="50333" y2="71751"/>
                          <a14:foregroundMark x1="53667" y1="76271" x2="92333" y2="75706"/>
                          <a14:foregroundMark x1="94333" y1="83051" x2="47000" y2="71186"/>
                          <a14:foregroundMark x1="78667" y1="88701" x2="52333" y2="75706"/>
                          <a14:foregroundMark x1="90333" y1="98870" x2="50667" y2="79661"/>
                          <a14:foregroundMark x1="53000" y1="56497" x2="53667" y2="4520"/>
                          <a14:foregroundMark x1="70333" y1="9040" x2="99333" y2="16384"/>
                          <a14:foregroundMark x1="92333" y1="1130" x2="85333" y2="0"/>
                          <a14:backgroundMark x1="76667" y1="43503" x2="76667" y2="43503"/>
                          <a14:backgroundMark x1="78000" y1="45198" x2="78000" y2="45198"/>
                          <a14:backgroundMark x1="77000" y1="43503" x2="77000" y2="43503"/>
                          <a14:backgroundMark x1="67667" y1="45198" x2="80667" y2="45198"/>
                          <a14:backgroundMark x1="66000" y1="53107" x2="66333" y2="41243"/>
                          <a14:backgroundMark x1="65333" y1="45763" x2="65333" y2="457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2" b="9040"/>
            <a:stretch/>
          </p:blipFill>
          <p:spPr bwMode="auto">
            <a:xfrm>
              <a:off x="491939" y="2571750"/>
              <a:ext cx="287595" cy="30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7E23F03-3F2D-4B8F-AA06-2FCFA45A4956}"/>
                </a:ext>
              </a:extLst>
            </p:cNvPr>
            <p:cNvSpPr/>
            <p:nvPr/>
          </p:nvSpPr>
          <p:spPr>
            <a:xfrm>
              <a:off x="567812" y="2701137"/>
              <a:ext cx="129417" cy="5158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9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AEA5FECB-F28D-4A8B-9DFF-BA4D44874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07642" y="3888564"/>
            <a:ext cx="311615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30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BRAIN ASPECT 2</a:t>
            </a:r>
          </a:p>
        </p:txBody>
      </p:sp>
      <p:sp>
        <p:nvSpPr>
          <p:cNvPr id="299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494AEA7-5CCF-4514-9CC2-DE7E83E7084D}"/>
              </a:ext>
            </a:extLst>
          </p:cNvPr>
          <p:cNvSpPr txBox="1"/>
          <p:nvPr/>
        </p:nvSpPr>
        <p:spPr>
          <a:xfrm>
            <a:off x="307642" y="1393412"/>
            <a:ext cx="649873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Strategy 3: training a neural network on an online dataset (Elastic Search in the case of this project). The neural network can be </a:t>
            </a:r>
            <a:r>
              <a:rPr lang="en-GB" sz="1600" b="1" dirty="0">
                <a:solidFill>
                  <a:schemeClr val="accent5">
                    <a:lumMod val="50000"/>
                  </a:schemeClr>
                </a:solidFill>
              </a:rPr>
              <a:t>accessed </a:t>
            </a: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locally or online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AA7227D-123C-478B-B68E-5A55AA4C9B20}"/>
              </a:ext>
            </a:extLst>
          </p:cNvPr>
          <p:cNvSpPr txBox="1"/>
          <p:nvPr/>
        </p:nvSpPr>
        <p:spPr>
          <a:xfrm>
            <a:off x="387853" y="2406212"/>
            <a:ext cx="7464718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400" dirty="0" err="1"/>
              <a:t>Uses</a:t>
            </a:r>
            <a:r>
              <a:rPr lang="nl-BE" sz="1400" dirty="0"/>
              <a:t> a </a:t>
            </a:r>
            <a:r>
              <a:rPr lang="nl-BE" sz="1400" dirty="0" err="1"/>
              <a:t>transformation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change input </a:t>
            </a:r>
            <a:r>
              <a:rPr lang="nl-BE" sz="1400" dirty="0" err="1"/>
              <a:t>text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compare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dataset. </a:t>
            </a:r>
            <a:r>
              <a:rPr lang="en-GB" sz="1400" dirty="0"/>
              <a:t>Adds (limited) complexity.</a:t>
            </a:r>
          </a:p>
          <a:p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/>
              <a:t>A </a:t>
            </a:r>
            <a:r>
              <a:rPr lang="nl-BE" sz="1400" dirty="0" err="1"/>
              <a:t>trained</a:t>
            </a:r>
            <a:r>
              <a:rPr lang="nl-BE" sz="1400" dirty="0"/>
              <a:t> </a:t>
            </a:r>
            <a:r>
              <a:rPr lang="nl-BE" sz="1400" dirty="0" err="1"/>
              <a:t>classifier</a:t>
            </a:r>
            <a:r>
              <a:rPr lang="nl-BE" sz="1400" dirty="0"/>
              <a:t> model is </a:t>
            </a:r>
            <a:r>
              <a:rPr lang="nl-BE" sz="1400" dirty="0" err="1"/>
              <a:t>limited</a:t>
            </a:r>
            <a:r>
              <a:rPr lang="nl-BE" sz="1400" dirty="0"/>
              <a:t> in </a:t>
            </a:r>
            <a:r>
              <a:rPr lang="nl-BE" sz="1400" dirty="0" err="1"/>
              <a:t>size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locally</a:t>
            </a:r>
            <a:r>
              <a:rPr lang="nl-BE" sz="1400" dirty="0"/>
              <a:t> </a:t>
            </a:r>
            <a:r>
              <a:rPr lang="nl-BE" sz="1400" dirty="0" err="1"/>
              <a:t>stored</a:t>
            </a:r>
            <a:r>
              <a:rPr lang="nl-BE" sz="1400" dirty="0"/>
              <a:t>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accessed</a:t>
            </a:r>
            <a:r>
              <a:rPr lang="nl-BE" sz="1400" dirty="0"/>
              <a:t>. The game </a:t>
            </a:r>
            <a:r>
              <a:rPr lang="nl-BE" sz="1400" dirty="0" err="1"/>
              <a:t>can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played</a:t>
            </a:r>
            <a:r>
              <a:rPr lang="nl-BE" sz="1400" dirty="0"/>
              <a:t> offline.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/>
              <a:t>Easy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create</a:t>
            </a:r>
            <a:r>
              <a:rPr lang="nl-BE" sz="1400" dirty="0"/>
              <a:t> new samples </a:t>
            </a:r>
            <a:r>
              <a:rPr lang="nl-BE" sz="1400" dirty="0" err="1"/>
              <a:t>from</a:t>
            </a:r>
            <a:r>
              <a:rPr lang="nl-BE" sz="1400" dirty="0"/>
              <a:t> data </a:t>
            </a:r>
            <a:r>
              <a:rPr lang="nl-BE" sz="1400" dirty="0" err="1"/>
              <a:t>gathered</a:t>
            </a:r>
            <a:r>
              <a:rPr lang="nl-BE" sz="1400" dirty="0"/>
              <a:t> </a:t>
            </a:r>
            <a:r>
              <a:rPr lang="nl-BE" sz="1400" dirty="0" err="1"/>
              <a:t>by</a:t>
            </a:r>
            <a:r>
              <a:rPr lang="nl-BE" sz="1400" dirty="0"/>
              <a:t> </a:t>
            </a:r>
            <a:r>
              <a:rPr lang="nl-BE" sz="1400" dirty="0" err="1"/>
              <a:t>playing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game.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nl-BE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 err="1"/>
              <a:t>With</a:t>
            </a:r>
            <a:r>
              <a:rPr lang="nl-BE" sz="1400" dirty="0"/>
              <a:t> new </a:t>
            </a:r>
            <a:r>
              <a:rPr lang="nl-BE" sz="1400" dirty="0" err="1"/>
              <a:t>labeled</a:t>
            </a:r>
            <a:r>
              <a:rPr lang="nl-BE" sz="1400" dirty="0"/>
              <a:t> </a:t>
            </a:r>
            <a:r>
              <a:rPr lang="nl-BE" sz="1400" dirty="0" err="1"/>
              <a:t>examples</a:t>
            </a:r>
            <a:r>
              <a:rPr lang="nl-BE" sz="1400" dirty="0"/>
              <a:t> </a:t>
            </a:r>
            <a:r>
              <a:rPr lang="nl-BE" sz="1400" dirty="0" err="1"/>
              <a:t>added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dataset, </a:t>
            </a:r>
            <a:r>
              <a:rPr lang="nl-BE" sz="1400" dirty="0" err="1"/>
              <a:t>the</a:t>
            </a:r>
            <a:r>
              <a:rPr lang="nl-BE" sz="1400" dirty="0"/>
              <a:t> model has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retrained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br>
              <a:rPr lang="nl-BE" sz="1400" dirty="0"/>
            </a:br>
            <a:r>
              <a:rPr lang="nl-BE" sz="1400" dirty="0" err="1"/>
              <a:t>include</a:t>
            </a:r>
            <a:r>
              <a:rPr lang="nl-BE" sz="1400" dirty="0"/>
              <a:t> </a:t>
            </a:r>
            <a:r>
              <a:rPr lang="nl-BE" sz="1400" dirty="0" err="1"/>
              <a:t>all</a:t>
            </a:r>
            <a:r>
              <a:rPr lang="nl-BE" sz="1400" dirty="0"/>
              <a:t> of these new information.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400" dirty="0"/>
              <a:t>A </a:t>
            </a:r>
            <a:r>
              <a:rPr lang="nl-BE" sz="1400" dirty="0" err="1"/>
              <a:t>Neural</a:t>
            </a:r>
            <a:r>
              <a:rPr lang="nl-BE" sz="1400" dirty="0"/>
              <a:t> Network </a:t>
            </a:r>
            <a:r>
              <a:rPr lang="nl-BE" sz="1400" dirty="0" err="1"/>
              <a:t>based</a:t>
            </a:r>
            <a:r>
              <a:rPr lang="nl-BE" sz="1400" dirty="0"/>
              <a:t> model </a:t>
            </a:r>
            <a:r>
              <a:rPr lang="nl-BE" sz="1400" dirty="0" err="1"/>
              <a:t>should</a:t>
            </a:r>
            <a:r>
              <a:rPr lang="nl-BE" sz="1400" dirty="0"/>
              <a:t> </a:t>
            </a:r>
            <a:r>
              <a:rPr lang="nl-BE" sz="1400" dirty="0" err="1"/>
              <a:t>be</a:t>
            </a:r>
            <a:r>
              <a:rPr lang="nl-BE" sz="1400" dirty="0"/>
              <a:t> </a:t>
            </a:r>
            <a:r>
              <a:rPr lang="nl-BE" sz="1400" dirty="0" err="1"/>
              <a:t>able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cope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more </a:t>
            </a:r>
            <a:r>
              <a:rPr lang="nl-BE" sz="1400" dirty="0" err="1"/>
              <a:t>natural</a:t>
            </a:r>
            <a:r>
              <a:rPr lang="nl-BE" sz="1400" dirty="0"/>
              <a:t> </a:t>
            </a:r>
            <a:br>
              <a:rPr lang="nl-BE" sz="1400" dirty="0"/>
            </a:br>
            <a:r>
              <a:rPr lang="nl-BE" sz="1400" dirty="0" err="1"/>
              <a:t>language</a:t>
            </a:r>
            <a:r>
              <a:rPr lang="nl-BE" sz="1400" dirty="0"/>
              <a:t> nuances </a:t>
            </a:r>
            <a:r>
              <a:rPr lang="nl-BE" sz="1400" dirty="0" err="1"/>
              <a:t>than</a:t>
            </a:r>
            <a:r>
              <a:rPr lang="nl-BE" sz="1400" dirty="0"/>
              <a:t> a </a:t>
            </a:r>
            <a:r>
              <a:rPr lang="nl-BE" sz="1400" dirty="0" err="1"/>
              <a:t>simple</a:t>
            </a:r>
            <a:r>
              <a:rPr lang="nl-BE" sz="1400" dirty="0"/>
              <a:t> </a:t>
            </a:r>
            <a:r>
              <a:rPr lang="nl-BE" sz="1400" dirty="0" err="1"/>
              <a:t>similarity</a:t>
            </a:r>
            <a:r>
              <a:rPr lang="nl-BE" sz="1400" dirty="0"/>
              <a:t> </a:t>
            </a:r>
            <a:r>
              <a:rPr lang="nl-BE" sz="1400" dirty="0" err="1"/>
              <a:t>comparison</a:t>
            </a:r>
            <a:r>
              <a:rPr lang="nl-BE" sz="1400" dirty="0"/>
              <a:t>.</a:t>
            </a:r>
            <a:endParaRPr kumimoji="0" lang="nl-B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6673DA6-0002-4E57-9AFB-BA935E316808}"/>
              </a:ext>
            </a:extLst>
          </p:cNvPr>
          <p:cNvGrpSpPr/>
          <p:nvPr/>
        </p:nvGrpSpPr>
        <p:grpSpPr>
          <a:xfrm>
            <a:off x="311979" y="2406212"/>
            <a:ext cx="287595" cy="304494"/>
            <a:chOff x="491939" y="2571750"/>
            <a:chExt cx="287595" cy="304494"/>
          </a:xfrm>
        </p:grpSpPr>
        <p:pic>
          <p:nvPicPr>
            <p:cNvPr id="12" name="Picture 2" descr="Plus, minus, tekens &amp; borden. Knopen, bovendien tekens, groene, minus, rood.">
              <a:extLst>
                <a:ext uri="{FF2B5EF4-FFF2-40B4-BE49-F238E27FC236}">
                  <a16:creationId xmlns:a16="http://schemas.microsoft.com/office/drawing/2014/main" id="{F45E3BA0-BA96-4701-A7BC-D95D70BC57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305" l="47000" r="99667">
                          <a14:foregroundMark x1="62667" y1="12429" x2="62667" y2="12429"/>
                          <a14:foregroundMark x1="62667" y1="12429" x2="62667" y2="12429"/>
                          <a14:foregroundMark x1="62667" y1="12429" x2="62667" y2="12429"/>
                          <a14:foregroundMark x1="62667" y1="12429" x2="68000" y2="9605"/>
                          <a14:foregroundMark x1="69667" y1="9040" x2="66333" y2="4520"/>
                          <a14:foregroundMark x1="58000" y1="11864" x2="90667" y2="16384"/>
                          <a14:foregroundMark x1="57333" y1="22599" x2="86000" y2="10734"/>
                          <a14:foregroundMark x1="62667" y1="13559" x2="77333" y2="15819"/>
                          <a14:foregroundMark x1="72333" y1="66102" x2="58667" y2="70621"/>
                          <a14:foregroundMark x1="88333" y1="84181" x2="55667" y2="61582"/>
                          <a14:foregroundMark x1="54667" y1="58192" x2="60000" y2="23164"/>
                          <a14:foregroundMark x1="89333" y1="16384" x2="95667" y2="79096"/>
                          <a14:foregroundMark x1="65207" y1="45763" x2="53667" y2="33333"/>
                          <a14:foregroundMark x1="66807" y1="47487" x2="65207" y2="45763"/>
                          <a14:foregroundMark x1="89333" y1="71751" x2="74088" y2="55330"/>
                          <a14:foregroundMark x1="55333" y1="48023" x2="56000" y2="16384"/>
                          <a14:foregroundMark x1="83333" y1="82486" x2="99667" y2="67797"/>
                          <a14:foregroundMark x1="99333" y1="53107" x2="95333" y2="11299"/>
                          <a14:foregroundMark x1="94667" y1="9605" x2="56000" y2="6215"/>
                          <a14:foregroundMark x1="56000" y1="11299" x2="50333" y2="71751"/>
                          <a14:foregroundMark x1="53667" y1="76271" x2="92333" y2="75706"/>
                          <a14:foregroundMark x1="94333" y1="83051" x2="47000" y2="71186"/>
                          <a14:foregroundMark x1="78667" y1="88701" x2="52333" y2="75706"/>
                          <a14:foregroundMark x1="90333" y1="98870" x2="50667" y2="79661"/>
                          <a14:foregroundMark x1="53000" y1="56497" x2="53667" y2="4520"/>
                          <a14:foregroundMark x1="70333" y1="9040" x2="99333" y2="16384"/>
                          <a14:foregroundMark x1="92333" y1="1130" x2="85333" y2="0"/>
                          <a14:backgroundMark x1="76667" y1="43503" x2="76667" y2="43503"/>
                          <a14:backgroundMark x1="78000" y1="45198" x2="78000" y2="45198"/>
                          <a14:backgroundMark x1="77000" y1="43503" x2="77000" y2="43503"/>
                          <a14:backgroundMark x1="67667" y1="45198" x2="80667" y2="45198"/>
                          <a14:backgroundMark x1="66000" y1="53107" x2="66333" y2="41243"/>
                          <a14:backgroundMark x1="65333" y1="45763" x2="65333" y2="457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2" b="9040"/>
            <a:stretch/>
          </p:blipFill>
          <p:spPr bwMode="auto">
            <a:xfrm>
              <a:off x="491939" y="2571750"/>
              <a:ext cx="287595" cy="30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D7BD3D2-68F4-49A1-8E1C-089926C216FE}"/>
                </a:ext>
              </a:extLst>
            </p:cNvPr>
            <p:cNvSpPr/>
            <p:nvPr/>
          </p:nvSpPr>
          <p:spPr>
            <a:xfrm>
              <a:off x="567812" y="2701137"/>
              <a:ext cx="129417" cy="5158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8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7C1D45E2-2455-492B-9B9F-532B78E74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17595" y="3500157"/>
            <a:ext cx="281979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BA32A8C3-2BFD-4C94-AA3A-C9050A20F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17594" y="4580697"/>
            <a:ext cx="281979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1C4F69F7-3CB5-4975-90D8-7C765BAB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1" b="9040"/>
          <a:stretch/>
        </p:blipFill>
        <p:spPr bwMode="auto">
          <a:xfrm>
            <a:off x="317595" y="2892511"/>
            <a:ext cx="281979" cy="3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lus, minus, tekens &amp; borden. Knopen, bovendien tekens, groene, minus, rood.">
            <a:extLst>
              <a:ext uri="{FF2B5EF4-FFF2-40B4-BE49-F238E27FC236}">
                <a16:creationId xmlns:a16="http://schemas.microsoft.com/office/drawing/2014/main" id="{110B980F-A3A0-409B-8B5C-BE21347AC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2" b="9040"/>
          <a:stretch/>
        </p:blipFill>
        <p:spPr bwMode="auto">
          <a:xfrm>
            <a:off x="311978" y="3955556"/>
            <a:ext cx="287595" cy="3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934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BRAIN ASPECT 2</a:t>
            </a:r>
          </a:p>
        </p:txBody>
      </p:sp>
      <p:sp>
        <p:nvSpPr>
          <p:cNvPr id="299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494AEA7-5CCF-4514-9CC2-DE7E83E7084D}"/>
              </a:ext>
            </a:extLst>
          </p:cNvPr>
          <p:cNvSpPr txBox="1"/>
          <p:nvPr/>
        </p:nvSpPr>
        <p:spPr>
          <a:xfrm>
            <a:off x="307642" y="1393412"/>
            <a:ext cx="649873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571119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BRAIN ASPECT 2</a:t>
            </a:r>
          </a:p>
        </p:txBody>
      </p:sp>
      <p:sp>
        <p:nvSpPr>
          <p:cNvPr id="296" name="Natural Language Processing"/>
          <p:cNvSpPr/>
          <p:nvPr/>
        </p:nvSpPr>
        <p:spPr>
          <a:xfrm>
            <a:off x="307643" y="714188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Natural Language Processing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AD2A9D-EBE9-4EF9-9000-D5598C5D8574}"/>
              </a:ext>
            </a:extLst>
          </p:cNvPr>
          <p:cNvSpPr txBox="1"/>
          <p:nvPr/>
        </p:nvSpPr>
        <p:spPr>
          <a:xfrm>
            <a:off x="307642" y="1393412"/>
            <a:ext cx="649873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GOAL: Light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weight</a:t>
            </a:r>
            <a:r>
              <a:rPr kumimoji="0" lang="nl-BE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and</a:t>
            </a:r>
            <a:r>
              <a:rPr kumimoji="0" lang="nl-BE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fast program/app to play the taboo game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three potential strategies detected</a:t>
            </a:r>
            <a:endParaRPr kumimoji="0" lang="nl-BE" sz="1800" b="1" i="0" u="none" strike="noStrike" cap="none" spc="0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DC68D6E5-BB8F-4683-95C4-5590D7EC9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83997"/>
              </p:ext>
            </p:extLst>
          </p:nvPr>
        </p:nvGraphicFramePr>
        <p:xfrm>
          <a:off x="579085" y="2208424"/>
          <a:ext cx="6980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096">
                  <a:extLst>
                    <a:ext uri="{9D8B030D-6E8A-4147-A177-3AD203B41FA5}">
                      <a16:colId xmlns:a16="http://schemas.microsoft.com/office/drawing/2014/main" val="450010317"/>
                    </a:ext>
                  </a:extLst>
                </a:gridCol>
                <a:gridCol w="1396096">
                  <a:extLst>
                    <a:ext uri="{9D8B030D-6E8A-4147-A177-3AD203B41FA5}">
                      <a16:colId xmlns:a16="http://schemas.microsoft.com/office/drawing/2014/main" val="382645079"/>
                    </a:ext>
                  </a:extLst>
                </a:gridCol>
                <a:gridCol w="1396096">
                  <a:extLst>
                    <a:ext uri="{9D8B030D-6E8A-4147-A177-3AD203B41FA5}">
                      <a16:colId xmlns:a16="http://schemas.microsoft.com/office/drawing/2014/main" val="468508511"/>
                    </a:ext>
                  </a:extLst>
                </a:gridCol>
                <a:gridCol w="1396096">
                  <a:extLst>
                    <a:ext uri="{9D8B030D-6E8A-4147-A177-3AD203B41FA5}">
                      <a16:colId xmlns:a16="http://schemas.microsoft.com/office/drawing/2014/main" val="2074938053"/>
                    </a:ext>
                  </a:extLst>
                </a:gridCol>
                <a:gridCol w="1396096">
                  <a:extLst>
                    <a:ext uri="{9D8B030D-6E8A-4147-A177-3AD203B41FA5}">
                      <a16:colId xmlns:a16="http://schemas.microsoft.com/office/drawing/2014/main" val="217482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Offline </a:t>
                      </a:r>
                      <a:r>
                        <a:rPr lang="nl-BE" dirty="0" err="1"/>
                        <a:t>possible</a:t>
                      </a:r>
                      <a:r>
                        <a:rPr lang="nl-B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Adding</a:t>
                      </a:r>
                      <a:r>
                        <a:rPr lang="nl-BE" dirty="0"/>
                        <a:t> new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Dynamic</a:t>
                      </a:r>
                      <a:r>
                        <a:rPr lang="nl-BE" dirty="0"/>
                        <a:t> updating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Data </a:t>
                      </a:r>
                      <a:r>
                        <a:rPr lang="nl-BE" dirty="0" err="1"/>
                        <a:t>transformation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24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Strategy</a:t>
                      </a:r>
                      <a:r>
                        <a:rPr lang="nl-BE" dirty="0"/>
                        <a:t> 1: Vector </a:t>
                      </a:r>
                      <a:r>
                        <a:rPr lang="nl-BE" dirty="0" err="1"/>
                        <a:t>similarity</a:t>
                      </a:r>
                      <a:r>
                        <a:rPr lang="nl-BE" dirty="0"/>
                        <a:t> on full string 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  <a:br>
                        <a:rPr lang="nl-BE" dirty="0"/>
                      </a:br>
                      <a:r>
                        <a:rPr lang="nl-BE" dirty="0"/>
                        <a:t>(</a:t>
                      </a:r>
                      <a:r>
                        <a:rPr lang="nl-BE" dirty="0" err="1"/>
                        <a:t>when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all</a:t>
                      </a:r>
                      <a:r>
                        <a:rPr lang="nl-BE" dirty="0"/>
                        <a:t> data </a:t>
                      </a:r>
                      <a:r>
                        <a:rPr lang="nl-BE" dirty="0" err="1"/>
                        <a:t>available</a:t>
                      </a:r>
                      <a:r>
                        <a:rPr lang="nl-BE" dirty="0"/>
                        <a:t>)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Restructure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existing</a:t>
                      </a:r>
                      <a:r>
                        <a:rPr lang="nl-BE" dirty="0"/>
                        <a:t> data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Low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Elastic</a:t>
                      </a:r>
                      <a:r>
                        <a:rPr lang="nl-BE" dirty="0"/>
                        <a:t> Search </a:t>
                      </a:r>
                      <a:r>
                        <a:rPr lang="nl-BE" dirty="0" err="1"/>
                        <a:t>querying</a:t>
                      </a:r>
                      <a:r>
                        <a:rPr lang="nl-BE" dirty="0"/>
                        <a:t>  (full online platform)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No (</a:t>
                      </a:r>
                      <a:r>
                        <a:rPr lang="nl-BE" dirty="0" err="1"/>
                        <a:t>unless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all</a:t>
                      </a:r>
                      <a:r>
                        <a:rPr lang="nl-BE" dirty="0"/>
                        <a:t> data </a:t>
                      </a:r>
                      <a:r>
                        <a:rPr lang="nl-BE" dirty="0" err="1"/>
                        <a:t>stored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locally</a:t>
                      </a:r>
                      <a:r>
                        <a:rPr lang="nl-BE" dirty="0"/>
                        <a:t>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Restructure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existing</a:t>
                      </a:r>
                      <a:r>
                        <a:rPr lang="nl-BE" dirty="0"/>
                        <a:t> data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High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No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2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Trained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classifier</a:t>
                      </a:r>
                      <a:r>
                        <a:rPr lang="nl-BE" dirty="0"/>
                        <a:t> model on </a:t>
                      </a:r>
                      <a:r>
                        <a:rPr lang="nl-BE" dirty="0" err="1"/>
                        <a:t>labeled</a:t>
                      </a:r>
                      <a:r>
                        <a:rPr lang="nl-BE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 (</a:t>
                      </a:r>
                      <a:r>
                        <a:rPr lang="nl-BE" dirty="0" err="1"/>
                        <a:t>when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trained</a:t>
                      </a:r>
                      <a:r>
                        <a:rPr lang="nl-BE" dirty="0"/>
                        <a:t> model </a:t>
                      </a:r>
                      <a:r>
                        <a:rPr lang="nl-BE" dirty="0" err="1"/>
                        <a:t>available</a:t>
                      </a:r>
                      <a:r>
                        <a:rPr lang="nl-BE" dirty="0"/>
                        <a:t>)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Easy (</a:t>
                      </a:r>
                      <a:r>
                        <a:rPr lang="nl-BE" dirty="0" err="1"/>
                        <a:t>add</a:t>
                      </a:r>
                      <a:r>
                        <a:rPr lang="nl-BE" dirty="0"/>
                        <a:t> new </a:t>
                      </a:r>
                      <a:r>
                        <a:rPr lang="nl-BE" dirty="0" err="1"/>
                        <a:t>labeled</a:t>
                      </a:r>
                      <a:r>
                        <a:rPr lang="nl-BE" dirty="0"/>
                        <a:t> data)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Medium*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629585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5DA2042D-C9FE-4134-8109-8EFFB011FFBF}"/>
              </a:ext>
            </a:extLst>
          </p:cNvPr>
          <p:cNvSpPr txBox="1"/>
          <p:nvPr/>
        </p:nvSpPr>
        <p:spPr>
          <a:xfrm>
            <a:off x="134007" y="4879428"/>
            <a:ext cx="575441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*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When</a:t>
            </a: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words</a:t>
            </a:r>
            <a:r>
              <a:rPr kumimoji="0" lang="nl-B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 of new datapoint </a:t>
            </a:r>
            <a:r>
              <a:rPr kumimoji="0" lang="nl-B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Book"/>
                <a:ea typeface="Avenir Book"/>
                <a:cs typeface="Avenir Book"/>
                <a:sym typeface="Avenir Book"/>
              </a:rPr>
              <a:t>alread</a:t>
            </a:r>
            <a:r>
              <a:rPr lang="nl-BE" sz="1050" dirty="0" err="1"/>
              <a:t>y</a:t>
            </a:r>
            <a:r>
              <a:rPr lang="nl-BE" sz="1050" dirty="0"/>
              <a:t> </a:t>
            </a:r>
            <a:r>
              <a:rPr lang="nl-BE" sz="1050" dirty="0" err="1"/>
              <a:t>exists</a:t>
            </a:r>
            <a:r>
              <a:rPr lang="nl-BE" sz="1050" dirty="0"/>
              <a:t> in dataset (no new vector </a:t>
            </a:r>
            <a:r>
              <a:rPr lang="nl-BE" sz="1050" dirty="0" err="1"/>
              <a:t>transformation</a:t>
            </a:r>
            <a:r>
              <a:rPr lang="nl-BE" sz="1050" dirty="0"/>
              <a:t> </a:t>
            </a:r>
            <a:r>
              <a:rPr lang="nl-BE" sz="1050" dirty="0" err="1"/>
              <a:t>needed</a:t>
            </a:r>
            <a:r>
              <a:rPr lang="nl-BE" sz="1050" dirty="0"/>
              <a:t>)</a:t>
            </a:r>
            <a:endParaRPr kumimoji="0" lang="nl-BE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FRONT-END</a:t>
            </a:r>
          </a:p>
        </p:txBody>
      </p:sp>
      <p:sp>
        <p:nvSpPr>
          <p:cNvPr id="305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Taboo Game-like</a:t>
            </a:r>
          </a:p>
        </p:txBody>
      </p:sp>
      <p:sp>
        <p:nvSpPr>
          <p:cNvPr id="306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How to play?</a:t>
            </a:r>
          </a:p>
        </p:txBody>
      </p:sp>
      <p:sp>
        <p:nvSpPr>
          <p:cNvPr id="307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08" name="Agent makes its first guess"/>
          <p:cNvSpPr/>
          <p:nvPr/>
        </p:nvSpPr>
        <p:spPr>
          <a:xfrm>
            <a:off x="5997803" y="2067853"/>
            <a:ext cx="28423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Agent makes its first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guess</a:t>
            </a:r>
          </a:p>
        </p:txBody>
      </p:sp>
      <p:sp>
        <p:nvSpPr>
          <p:cNvPr id="309" name="5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</a:t>
            </a:r>
          </a:p>
        </p:txBody>
      </p:sp>
      <p:pic>
        <p:nvPicPr>
          <p:cNvPr id="310" name="game.png" descr="game.png"/>
          <p:cNvPicPr>
            <a:picLocks noChangeAspect="1"/>
          </p:cNvPicPr>
          <p:nvPr/>
        </p:nvPicPr>
        <p:blipFill>
          <a:blip r:embed="rId2"/>
          <a:srcRect l="347" t="2868" r="68695" b="29966"/>
          <a:stretch>
            <a:fillRect/>
          </a:stretch>
        </p:blipFill>
        <p:spPr>
          <a:xfrm>
            <a:off x="3274226" y="1122564"/>
            <a:ext cx="2547676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 aux angles arrondis"/>
          <p:cNvSpPr/>
          <p:nvPr/>
        </p:nvSpPr>
        <p:spPr>
          <a:xfrm>
            <a:off x="3295161" y="1889147"/>
            <a:ext cx="1848164" cy="1153950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12" name="Rectangle aux angles arrondis"/>
          <p:cNvSpPr/>
          <p:nvPr/>
        </p:nvSpPr>
        <p:spPr>
          <a:xfrm>
            <a:off x="1953846" y="1233632"/>
            <a:ext cx="1139353" cy="871325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13" name="Rectangle aux angles arrondis"/>
          <p:cNvSpPr/>
          <p:nvPr/>
        </p:nvSpPr>
        <p:spPr>
          <a:xfrm>
            <a:off x="2585307" y="1245484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14" name="6"/>
          <p:cNvSpPr/>
          <p:nvPr/>
        </p:nvSpPr>
        <p:spPr>
          <a:xfrm>
            <a:off x="2672565" y="1277033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6</a:t>
            </a:r>
          </a:p>
        </p:txBody>
      </p:sp>
      <p:sp>
        <p:nvSpPr>
          <p:cNvPr id="315" name="Rectangle aux angles arrondis"/>
          <p:cNvSpPr/>
          <p:nvPr/>
        </p:nvSpPr>
        <p:spPr>
          <a:xfrm>
            <a:off x="5997803" y="1778755"/>
            <a:ext cx="2842312" cy="1153949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16" name="If agent is wrong, player…"/>
          <p:cNvSpPr/>
          <p:nvPr/>
        </p:nvSpPr>
        <p:spPr>
          <a:xfrm>
            <a:off x="6109131" y="1833759"/>
            <a:ext cx="261965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If agent is wrong, player</a:t>
            </a:r>
          </a:p>
          <a:p>
            <a:r>
              <a:rPr dirty="0"/>
              <a:t>provides more info and </a:t>
            </a:r>
          </a:p>
          <a:p>
            <a:r>
              <a:rPr dirty="0"/>
              <a:t>we go back to step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3</a:t>
            </a:r>
            <a:r>
              <a:rPr dirty="0"/>
              <a:t> </a:t>
            </a:r>
          </a:p>
        </p:txBody>
      </p:sp>
      <p:pic>
        <p:nvPicPr>
          <p:cNvPr id="317" name="game.png" descr="game.png"/>
          <p:cNvPicPr>
            <a:picLocks noChangeAspect="1"/>
          </p:cNvPicPr>
          <p:nvPr/>
        </p:nvPicPr>
        <p:blipFill>
          <a:blip r:embed="rId2"/>
          <a:srcRect l="347" t="2868" r="68695" b="29966"/>
          <a:stretch>
            <a:fillRect/>
          </a:stretch>
        </p:blipFill>
        <p:spPr>
          <a:xfrm>
            <a:off x="3274226" y="1122564"/>
            <a:ext cx="2547676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ctangle aux angles arrondis"/>
          <p:cNvSpPr/>
          <p:nvPr/>
        </p:nvSpPr>
        <p:spPr>
          <a:xfrm>
            <a:off x="3313195" y="2057445"/>
            <a:ext cx="1521818" cy="817354"/>
          </a:xfrm>
          <a:prstGeom prst="roundRect">
            <a:avLst>
              <a:gd name="adj" fmla="val 2020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19" name="Rectangle aux angles arrondis"/>
          <p:cNvSpPr/>
          <p:nvPr/>
        </p:nvSpPr>
        <p:spPr>
          <a:xfrm>
            <a:off x="2080846" y="1186518"/>
            <a:ext cx="1139353" cy="871325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20" name="Rectangle aux angles arrondis"/>
          <p:cNvSpPr/>
          <p:nvPr/>
        </p:nvSpPr>
        <p:spPr>
          <a:xfrm>
            <a:off x="2447643" y="1245484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321" name="7"/>
          <p:cNvSpPr/>
          <p:nvPr/>
        </p:nvSpPr>
        <p:spPr>
          <a:xfrm>
            <a:off x="2534901" y="1277033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7</a:t>
            </a:r>
          </a:p>
        </p:txBody>
      </p:sp>
      <p:pic>
        <p:nvPicPr>
          <p:cNvPr id="322" name="game.png" descr="game.png"/>
          <p:cNvPicPr>
            <a:picLocks noChangeAspect="1"/>
          </p:cNvPicPr>
          <p:nvPr/>
        </p:nvPicPr>
        <p:blipFill>
          <a:blip r:embed="rId2"/>
          <a:srcRect l="347" t="2868" r="68695" b="29966"/>
          <a:stretch>
            <a:fillRect/>
          </a:stretch>
        </p:blipFill>
        <p:spPr>
          <a:xfrm>
            <a:off x="3274226" y="1122564"/>
            <a:ext cx="2547675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Rectangle aux angles arrondis"/>
          <p:cNvSpPr/>
          <p:nvPr/>
        </p:nvSpPr>
        <p:spPr>
          <a:xfrm>
            <a:off x="6092228" y="1778755"/>
            <a:ext cx="2842312" cy="1153949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324" name="The game goes on until…"/>
          <p:cNvSpPr/>
          <p:nvPr/>
        </p:nvSpPr>
        <p:spPr>
          <a:xfrm>
            <a:off x="5997803" y="1785402"/>
            <a:ext cx="3072283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The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game goes on</a:t>
            </a:r>
            <a:r>
              <a:rPr dirty="0"/>
              <a:t> until</a:t>
            </a:r>
          </a:p>
          <a:p>
            <a:r>
              <a:rPr dirty="0"/>
              <a:t>the agent makes the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correct</a:t>
            </a:r>
          </a:p>
          <a:p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guess</a:t>
            </a:r>
            <a:r>
              <a:rPr dirty="0"/>
              <a:t> (the player says</a:t>
            </a:r>
          </a:p>
          <a:p>
            <a:r>
              <a:rPr dirty="0"/>
              <a:t>yes), if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30s</a:t>
            </a:r>
            <a:r>
              <a:rPr dirty="0"/>
              <a:t> has passed or</a:t>
            </a:r>
          </a:p>
          <a:p>
            <a:r>
              <a:rPr dirty="0"/>
              <a:t>if player says a taboo word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2" animBg="1" advAuto="0"/>
      <p:bldP spid="313" grpId="3" animBg="1" advAuto="0"/>
      <p:bldP spid="314" grpId="4" animBg="1" advAuto="0"/>
      <p:bldP spid="315" grpId="5" animBg="1" advAuto="0"/>
      <p:bldP spid="316" grpId="6" animBg="1" advAuto="0"/>
      <p:bldP spid="317" grpId="1" animBg="1" advAuto="0"/>
      <p:bldP spid="318" grpId="7" animBg="1" advAuto="0"/>
      <p:bldP spid="319" grpId="8" animBg="1" advAuto="0"/>
      <p:bldP spid="320" grpId="9" animBg="1" advAuto="0"/>
      <p:bldP spid="321" grpId="10" animBg="1" advAuto="0"/>
      <p:bldP spid="322" grpId="11" animBg="1" advAuto="0"/>
      <p:bldP spid="323" grpId="12" animBg="1" advAuto="0"/>
      <p:bldP spid="324" grpId="1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HALLENGES"/>
          <p:cNvSpPr/>
          <p:nvPr/>
        </p:nvSpPr>
        <p:spPr>
          <a:xfrm>
            <a:off x="3436996" y="114258"/>
            <a:ext cx="2546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CHALLENGES</a:t>
            </a:r>
          </a:p>
        </p:txBody>
      </p:sp>
      <p:sp>
        <p:nvSpPr>
          <p:cNvPr id="327" name="Issues faced"/>
          <p:cNvSpPr/>
          <p:nvPr/>
        </p:nvSpPr>
        <p:spPr>
          <a:xfrm>
            <a:off x="317611" y="628815"/>
            <a:ext cx="181986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Issues faced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OSSIBLE IMPROVEMENTS"/>
          <p:cNvSpPr/>
          <p:nvPr/>
        </p:nvSpPr>
        <p:spPr>
          <a:xfrm>
            <a:off x="2241242" y="175804"/>
            <a:ext cx="487997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POSSIBLE IMPROVEMENTS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NTRODUCTION"/>
          <p:cNvSpPr/>
          <p:nvPr/>
        </p:nvSpPr>
        <p:spPr>
          <a:xfrm>
            <a:off x="3043554" y="105466"/>
            <a:ext cx="300888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INTRODUCTION</a:t>
            </a:r>
          </a:p>
        </p:txBody>
      </p:sp>
      <p:sp>
        <p:nvSpPr>
          <p:cNvPr id="188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Taboo Game-like</a:t>
            </a:r>
          </a:p>
        </p:txBody>
      </p:sp>
      <p:sp>
        <p:nvSpPr>
          <p:cNvPr id="189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How to play?</a:t>
            </a:r>
          </a:p>
        </p:txBody>
      </p:sp>
      <p:pic>
        <p:nvPicPr>
          <p:cNvPr id="190" name="homeframe1.png" descr="homeframe1.png"/>
          <p:cNvPicPr>
            <a:picLocks noChangeAspect="1"/>
          </p:cNvPicPr>
          <p:nvPr/>
        </p:nvPicPr>
        <p:blipFill>
          <a:blip r:embed="rId2"/>
          <a:srcRect l="583" t="2663" r="68951" b="30270"/>
          <a:stretch>
            <a:fillRect/>
          </a:stretch>
        </p:blipFill>
        <p:spPr>
          <a:xfrm>
            <a:off x="3294467" y="1270284"/>
            <a:ext cx="2507147" cy="344953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1"/>
          <p:cNvSpPr/>
          <p:nvPr/>
        </p:nvSpPr>
        <p:spPr>
          <a:xfrm>
            <a:off x="2730156" y="1209654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1</a:t>
            </a:r>
          </a:p>
        </p:txBody>
      </p:sp>
      <p:sp>
        <p:nvSpPr>
          <p:cNvPr id="192" name="Rectangle aux angles arrondis"/>
          <p:cNvSpPr/>
          <p:nvPr/>
        </p:nvSpPr>
        <p:spPr>
          <a:xfrm>
            <a:off x="2664081" y="1228905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3" name="User presses PLAY button"/>
          <p:cNvSpPr/>
          <p:nvPr/>
        </p:nvSpPr>
        <p:spPr>
          <a:xfrm>
            <a:off x="6092228" y="2367280"/>
            <a:ext cx="2741499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User presses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PLAY</a:t>
            </a:r>
            <a:r>
              <a:t> button</a:t>
            </a:r>
          </a:p>
        </p:txBody>
      </p:sp>
      <p:sp>
        <p:nvSpPr>
          <p:cNvPr id="194" name="Rectangle aux angles arrondis"/>
          <p:cNvSpPr/>
          <p:nvPr/>
        </p:nvSpPr>
        <p:spPr>
          <a:xfrm>
            <a:off x="2371969" y="1171819"/>
            <a:ext cx="852400" cy="720378"/>
          </a:xfrm>
          <a:prstGeom prst="roundRect">
            <a:avLst>
              <a:gd name="adj" fmla="val 17749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5" name="2"/>
          <p:cNvSpPr/>
          <p:nvPr/>
        </p:nvSpPr>
        <p:spPr>
          <a:xfrm>
            <a:off x="2651381" y="1366910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2</a:t>
            </a:r>
          </a:p>
        </p:txBody>
      </p:sp>
      <p:sp>
        <p:nvSpPr>
          <p:cNvPr id="196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 </a:t>
            </a:r>
          </a:p>
        </p:txBody>
      </p:sp>
      <p:pic>
        <p:nvPicPr>
          <p:cNvPr id="197" name="game_frame.png" descr="game_frame.png"/>
          <p:cNvPicPr>
            <a:picLocks noChangeAspect="1"/>
          </p:cNvPicPr>
          <p:nvPr/>
        </p:nvPicPr>
        <p:blipFill>
          <a:blip r:embed="rId3"/>
          <a:srcRect l="505" t="2934" r="68492" b="30217"/>
          <a:stretch>
            <a:fillRect/>
          </a:stretch>
        </p:blipFill>
        <p:spPr>
          <a:xfrm>
            <a:off x="3284934" y="1260561"/>
            <a:ext cx="2574092" cy="346904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aux angles arrondis"/>
          <p:cNvSpPr/>
          <p:nvPr/>
        </p:nvSpPr>
        <p:spPr>
          <a:xfrm>
            <a:off x="6096926" y="2345103"/>
            <a:ext cx="2732104" cy="720379"/>
          </a:xfrm>
          <a:prstGeom prst="roundRect">
            <a:avLst>
              <a:gd name="adj" fmla="val 17749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9" name="User selects animal…"/>
          <p:cNvSpPr/>
          <p:nvPr/>
        </p:nvSpPr>
        <p:spPr>
          <a:xfrm>
            <a:off x="5927065" y="2217322"/>
            <a:ext cx="3071826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User selects animal </a:t>
            </a:r>
          </a:p>
          <a:p>
            <a:r>
              <a:t>in the dropdown list </a:t>
            </a:r>
          </a:p>
          <a:p>
            <a:r>
              <a:t>retrieved from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ElasticSearch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database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  <p:bldP spid="195" grpId="2" animBg="1" advAuto="0"/>
      <p:bldP spid="196" grpId="3" animBg="1" advAuto="0"/>
      <p:bldP spid="197" grpId="5" animBg="1" advAuto="0"/>
      <p:bldP spid="198" grpId="4" animBg="1" advAuto="0"/>
      <p:bldP spid="199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CLUSION"/>
          <p:cNvSpPr/>
          <p:nvPr/>
        </p:nvSpPr>
        <p:spPr>
          <a:xfrm>
            <a:off x="3255390" y="167012"/>
            <a:ext cx="2633219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dirty="0"/>
              <a:t>CONCLUSION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NTRODUCTION"/>
          <p:cNvSpPr/>
          <p:nvPr/>
        </p:nvSpPr>
        <p:spPr>
          <a:xfrm>
            <a:off x="3043554" y="105466"/>
            <a:ext cx="300888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INTRODUCTION</a:t>
            </a:r>
          </a:p>
        </p:txBody>
      </p:sp>
      <p:sp>
        <p:nvSpPr>
          <p:cNvPr id="189" name="How to play?"/>
          <p:cNvSpPr/>
          <p:nvPr/>
        </p:nvSpPr>
        <p:spPr>
          <a:xfrm>
            <a:off x="328063" y="532941"/>
            <a:ext cx="16841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nl-BE" dirty="0" err="1"/>
              <a:t>Behind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scenes</a:t>
            </a:r>
            <a:endParaRPr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F02C00-6970-402D-9B37-1D76104D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3" y="945064"/>
            <a:ext cx="7370656" cy="40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187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ATABASE"/>
          <p:cNvSpPr/>
          <p:nvPr/>
        </p:nvSpPr>
        <p:spPr>
          <a:xfrm>
            <a:off x="3773316" y="96674"/>
            <a:ext cx="2015237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DATABASE</a:t>
            </a:r>
          </a:p>
        </p:txBody>
      </p:sp>
      <p:sp>
        <p:nvSpPr>
          <p:cNvPr id="202" name="ElasticSearch"/>
          <p:cNvSpPr/>
          <p:nvPr/>
        </p:nvSpPr>
        <p:spPr>
          <a:xfrm>
            <a:off x="317611" y="628815"/>
            <a:ext cx="196220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ElasticSearch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BASE"/>
          <p:cNvSpPr/>
          <p:nvPr/>
        </p:nvSpPr>
        <p:spPr>
          <a:xfrm>
            <a:off x="3773316" y="96674"/>
            <a:ext cx="2015237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DATABASE</a:t>
            </a:r>
          </a:p>
        </p:txBody>
      </p:sp>
      <p:sp>
        <p:nvSpPr>
          <p:cNvPr id="205" name="ElasticSearch"/>
          <p:cNvSpPr/>
          <p:nvPr/>
        </p:nvSpPr>
        <p:spPr>
          <a:xfrm>
            <a:off x="317611" y="628815"/>
            <a:ext cx="196220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ElasticSearch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FRONT-END</a:t>
            </a:r>
          </a:p>
        </p:txBody>
      </p:sp>
      <p:sp>
        <p:nvSpPr>
          <p:cNvPr id="208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Taboo Game-like</a:t>
            </a:r>
          </a:p>
        </p:txBody>
      </p:sp>
      <p:sp>
        <p:nvSpPr>
          <p:cNvPr id="209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How to play?</a:t>
            </a:r>
          </a:p>
        </p:txBody>
      </p:sp>
      <p:sp>
        <p:nvSpPr>
          <p:cNvPr id="210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 </a:t>
            </a:r>
          </a:p>
        </p:txBody>
      </p:sp>
      <p:sp>
        <p:nvSpPr>
          <p:cNvPr id="211" name="User presses the DESCRIBE…"/>
          <p:cNvSpPr/>
          <p:nvPr/>
        </p:nvSpPr>
        <p:spPr>
          <a:xfrm>
            <a:off x="5901087" y="2067852"/>
            <a:ext cx="316029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User presses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DESCRIBE</a:t>
            </a:r>
            <a:r>
              <a:t> </a:t>
            </a:r>
          </a:p>
          <a:p>
            <a:r>
              <a:t>button and starts describing</a:t>
            </a:r>
          </a:p>
          <a:p>
            <a:r>
              <a:t>the animal without saying the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Taboo words</a:t>
            </a:r>
          </a:p>
        </p:txBody>
      </p:sp>
      <p:sp>
        <p:nvSpPr>
          <p:cNvPr id="212" name="3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3</a:t>
            </a:r>
          </a:p>
        </p:txBody>
      </p:sp>
      <p:pic>
        <p:nvPicPr>
          <p:cNvPr id="213" name="game_frame2.png" descr="game_frame2.png"/>
          <p:cNvPicPr>
            <a:picLocks noChangeAspect="1"/>
          </p:cNvPicPr>
          <p:nvPr/>
        </p:nvPicPr>
        <p:blipFill>
          <a:blip r:embed="rId2"/>
          <a:srcRect l="496" t="3405" r="68435" b="30148"/>
          <a:stretch>
            <a:fillRect/>
          </a:stretch>
        </p:blipFill>
        <p:spPr>
          <a:xfrm>
            <a:off x="3174091" y="1056923"/>
            <a:ext cx="2556777" cy="341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RAIN ASPECT 1"/>
          <p:cNvSpPr/>
          <p:nvPr/>
        </p:nvSpPr>
        <p:spPr>
          <a:xfrm>
            <a:off x="3043554" y="105466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BRAIN ASPECT 1</a:t>
            </a:r>
          </a:p>
        </p:txBody>
      </p:sp>
      <p:sp>
        <p:nvSpPr>
          <p:cNvPr id="216" name="Speech Recognition"/>
          <p:cNvSpPr/>
          <p:nvPr/>
        </p:nvSpPr>
        <p:spPr>
          <a:xfrm>
            <a:off x="317611" y="628815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Speech Recognition</a:t>
            </a:r>
          </a:p>
        </p:txBody>
      </p:sp>
      <p:sp>
        <p:nvSpPr>
          <p:cNvPr id="217" name="How does it work?"/>
          <p:cNvSpPr/>
          <p:nvPr/>
        </p:nvSpPr>
        <p:spPr>
          <a:xfrm>
            <a:off x="328063" y="1154215"/>
            <a:ext cx="19878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How does it work?</a:t>
            </a:r>
          </a:p>
        </p:txBody>
      </p:sp>
      <p:sp>
        <p:nvSpPr>
          <p:cNvPr id="218" name="Input spectrogram spoken letter…"/>
          <p:cNvSpPr/>
          <p:nvPr/>
        </p:nvSpPr>
        <p:spPr>
          <a:xfrm>
            <a:off x="5031948" y="1257736"/>
            <a:ext cx="261481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t>Input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spectrogram</a:t>
            </a:r>
            <a:r>
              <a:t> spoken letter </a:t>
            </a:r>
          </a:p>
          <a:p>
            <a:pPr>
              <a:defRPr sz="1300"/>
            </a:pPr>
            <a:r>
              <a:t>(audio slice of 20-40ms) </a:t>
            </a:r>
          </a:p>
        </p:txBody>
      </p:sp>
      <p:pic>
        <p:nvPicPr>
          <p:cNvPr id="219" name="pasted-image.jpeg" descr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03" y="1232434"/>
            <a:ext cx="1283642" cy="668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NN"/>
          <p:cNvSpPr/>
          <p:nvPr/>
        </p:nvSpPr>
        <p:spPr>
          <a:xfrm>
            <a:off x="3855946" y="2530211"/>
            <a:ext cx="7591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RNN</a:t>
            </a:r>
          </a:p>
        </p:txBody>
      </p:sp>
      <p:sp>
        <p:nvSpPr>
          <p:cNvPr id="221" name="Rectangle aux angles arrondis"/>
          <p:cNvSpPr/>
          <p:nvPr/>
        </p:nvSpPr>
        <p:spPr>
          <a:xfrm>
            <a:off x="3310804" y="2359205"/>
            <a:ext cx="1849439" cy="852553"/>
          </a:xfrm>
          <a:prstGeom prst="roundRect">
            <a:avLst>
              <a:gd name="adj" fmla="val 22419"/>
            </a:avLst>
          </a:prstGeom>
          <a:ln w="25400">
            <a:solidFill>
              <a:srgbClr val="1BADF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2" name="Ligne"/>
          <p:cNvSpPr/>
          <p:nvPr/>
        </p:nvSpPr>
        <p:spPr>
          <a:xfrm>
            <a:off x="4235523" y="1909577"/>
            <a:ext cx="1" cy="428435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3" name="Ligne"/>
          <p:cNvSpPr/>
          <p:nvPr/>
        </p:nvSpPr>
        <p:spPr>
          <a:xfrm flipH="1">
            <a:off x="2270192" y="3208841"/>
            <a:ext cx="1276695" cy="79627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4" name="Ligne"/>
          <p:cNvSpPr/>
          <p:nvPr/>
        </p:nvSpPr>
        <p:spPr>
          <a:xfrm>
            <a:off x="3838892" y="3232951"/>
            <a:ext cx="1" cy="87795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5" name="Ligne"/>
          <p:cNvSpPr/>
          <p:nvPr/>
        </p:nvSpPr>
        <p:spPr>
          <a:xfrm>
            <a:off x="4370058" y="3232951"/>
            <a:ext cx="1" cy="87795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6" name="Ligne"/>
          <p:cNvSpPr/>
          <p:nvPr/>
        </p:nvSpPr>
        <p:spPr>
          <a:xfrm>
            <a:off x="4804507" y="3232950"/>
            <a:ext cx="1011563" cy="65791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7" name="A"/>
          <p:cNvSpPr/>
          <p:nvPr/>
        </p:nvSpPr>
        <p:spPr>
          <a:xfrm>
            <a:off x="2044356" y="4023193"/>
            <a:ext cx="31323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A</a:t>
            </a:r>
          </a:p>
        </p:txBody>
      </p:sp>
      <p:sp>
        <p:nvSpPr>
          <p:cNvPr id="228" name="Rectangle aux angles arrondis"/>
          <p:cNvSpPr/>
          <p:nvPr/>
        </p:nvSpPr>
        <p:spPr>
          <a:xfrm>
            <a:off x="1978281" y="4042444"/>
            <a:ext cx="445383" cy="472039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9" name="B"/>
          <p:cNvSpPr/>
          <p:nvPr/>
        </p:nvSpPr>
        <p:spPr>
          <a:xfrm>
            <a:off x="3682276" y="4115023"/>
            <a:ext cx="29616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B</a:t>
            </a:r>
          </a:p>
        </p:txBody>
      </p:sp>
      <p:sp>
        <p:nvSpPr>
          <p:cNvPr id="230" name="Rectangle aux angles arrondis"/>
          <p:cNvSpPr/>
          <p:nvPr/>
        </p:nvSpPr>
        <p:spPr>
          <a:xfrm>
            <a:off x="3616202" y="4134275"/>
            <a:ext cx="445382" cy="472038"/>
          </a:xfrm>
          <a:prstGeom prst="roundRect">
            <a:avLst>
              <a:gd name="adj" fmla="val 23761"/>
            </a:avLst>
          </a:prstGeom>
          <a:ln w="25400">
            <a:solidFill>
              <a:srgbClr val="63D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1" name="C"/>
          <p:cNvSpPr/>
          <p:nvPr/>
        </p:nvSpPr>
        <p:spPr>
          <a:xfrm>
            <a:off x="4213441" y="4115023"/>
            <a:ext cx="31872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C</a:t>
            </a:r>
          </a:p>
        </p:txBody>
      </p:sp>
      <p:sp>
        <p:nvSpPr>
          <p:cNvPr id="232" name="Rectangle aux angles arrondis"/>
          <p:cNvSpPr/>
          <p:nvPr/>
        </p:nvSpPr>
        <p:spPr>
          <a:xfrm>
            <a:off x="4147367" y="4134275"/>
            <a:ext cx="445382" cy="472038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3" name="Z"/>
          <p:cNvSpPr/>
          <p:nvPr/>
        </p:nvSpPr>
        <p:spPr>
          <a:xfrm>
            <a:off x="5803958" y="3890331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Z</a:t>
            </a:r>
          </a:p>
        </p:txBody>
      </p:sp>
      <p:sp>
        <p:nvSpPr>
          <p:cNvPr id="234" name="Rectangle aux angles arrondis"/>
          <p:cNvSpPr/>
          <p:nvPr/>
        </p:nvSpPr>
        <p:spPr>
          <a:xfrm>
            <a:off x="5737884" y="3909582"/>
            <a:ext cx="445382" cy="472039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5" name="Each letter influences…"/>
          <p:cNvSpPr/>
          <p:nvPr/>
        </p:nvSpPr>
        <p:spPr>
          <a:xfrm>
            <a:off x="1015096" y="2511161"/>
            <a:ext cx="194764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t>Each letter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influences</a:t>
            </a:r>
            <a:r>
              <a:t> </a:t>
            </a:r>
          </a:p>
          <a:p>
            <a:pPr>
              <a:defRPr sz="1300"/>
            </a:pPr>
            <a:r>
              <a:t>the likelihood of the next</a:t>
            </a:r>
          </a:p>
        </p:txBody>
      </p:sp>
      <p:sp>
        <p:nvSpPr>
          <p:cNvPr id="238" name="Ligne de connexion"/>
          <p:cNvSpPr/>
          <p:nvPr/>
        </p:nvSpPr>
        <p:spPr>
          <a:xfrm>
            <a:off x="3158826" y="1981928"/>
            <a:ext cx="1098367" cy="841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12" h="16721" extrusionOk="0">
                <a:moveTo>
                  <a:pt x="2407" y="16721"/>
                </a:moveTo>
                <a:cubicBezTo>
                  <a:pt x="-3588" y="-1637"/>
                  <a:pt x="1614" y="-4879"/>
                  <a:pt x="18012" y="6995"/>
                </a:cubicBezTo>
              </a:path>
            </a:pathLst>
          </a:cu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37" name="Probability of being […]"/>
          <p:cNvSpPr/>
          <p:nvPr/>
        </p:nvSpPr>
        <p:spPr>
          <a:xfrm>
            <a:off x="142962" y="3720239"/>
            <a:ext cx="19029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Probability</a:t>
            </a:r>
            <a:r>
              <a:t> of being […]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2" animBg="1" advAuto="0"/>
      <p:bldP spid="219" grpId="1" animBg="1" advAuto="0"/>
      <p:bldP spid="220" grpId="5" animBg="1" advAuto="0"/>
      <p:bldP spid="221" grpId="4" animBg="1" advAuto="0"/>
      <p:bldP spid="222" grpId="3" animBg="1" advAuto="0"/>
      <p:bldP spid="223" grpId="9" animBg="1" advAuto="0"/>
      <p:bldP spid="224" grpId="10" animBg="1" advAuto="0"/>
      <p:bldP spid="225" grpId="11" animBg="1" advAuto="0"/>
      <p:bldP spid="226" grpId="8" animBg="1" advAuto="0"/>
      <p:bldP spid="227" grpId="15" animBg="1" advAuto="0"/>
      <p:bldP spid="228" grpId="16" animBg="1" advAuto="0"/>
      <p:bldP spid="229" grpId="18" animBg="1" advAuto="0"/>
      <p:bldP spid="230" grpId="20" animBg="1" advAuto="0"/>
      <p:bldP spid="231" grpId="17" animBg="1" advAuto="0"/>
      <p:bldP spid="232" grpId="19" animBg="1" advAuto="0"/>
      <p:bldP spid="233" grpId="13" animBg="1" advAuto="0"/>
      <p:bldP spid="234" grpId="14" animBg="1" advAuto="0"/>
      <p:bldP spid="235" grpId="7" animBg="1" advAuto="0"/>
      <p:bldP spid="238" grpId="6" animBg="1" advAuto="0"/>
      <p:bldP spid="237" grpId="1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RAIN ASPECT 1"/>
          <p:cNvSpPr/>
          <p:nvPr/>
        </p:nvSpPr>
        <p:spPr>
          <a:xfrm>
            <a:off x="3043554" y="105466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BRAIN ASPECT 1</a:t>
            </a:r>
          </a:p>
        </p:txBody>
      </p:sp>
      <p:sp>
        <p:nvSpPr>
          <p:cNvPr id="241" name="No account…"/>
          <p:cNvSpPr/>
          <p:nvPr/>
        </p:nvSpPr>
        <p:spPr>
          <a:xfrm>
            <a:off x="1874821" y="1578015"/>
            <a:ext cx="110799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No account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needed</a:t>
            </a:r>
          </a:p>
        </p:txBody>
      </p:sp>
      <p:sp>
        <p:nvSpPr>
          <p:cNvPr id="242" name="Speech Recognition"/>
          <p:cNvSpPr/>
          <p:nvPr/>
        </p:nvSpPr>
        <p:spPr>
          <a:xfrm>
            <a:off x="317611" y="628815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Speech Recognition</a:t>
            </a:r>
          </a:p>
        </p:txBody>
      </p:sp>
      <p:sp>
        <p:nvSpPr>
          <p:cNvPr id="243" name="Speech Recognition as a Service"/>
          <p:cNvSpPr/>
          <p:nvPr/>
        </p:nvSpPr>
        <p:spPr>
          <a:xfrm>
            <a:off x="328063" y="1031746"/>
            <a:ext cx="347073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Speech Recognition as a Service </a:t>
            </a:r>
          </a:p>
        </p:txBody>
      </p:sp>
      <p:pic>
        <p:nvPicPr>
          <p:cNvPr id="244" name="1200px-Google_&quot;G&quot;_Logo.svg.png" descr="1200px-Google_&quot;G&quot;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9" y="2473478"/>
            <a:ext cx="332697" cy="33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9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64" y="4037294"/>
            <a:ext cx="970967" cy="5105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ree"/>
          <p:cNvSpPr/>
          <p:nvPr/>
        </p:nvSpPr>
        <p:spPr>
          <a:xfrm>
            <a:off x="3382645" y="1754825"/>
            <a:ext cx="4762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Free</a:t>
            </a:r>
          </a:p>
        </p:txBody>
      </p:sp>
      <p:sp>
        <p:nvSpPr>
          <p:cNvPr id="248" name="Audio…"/>
          <p:cNvSpPr/>
          <p:nvPr/>
        </p:nvSpPr>
        <p:spPr>
          <a:xfrm>
            <a:off x="4371826" y="1634175"/>
            <a:ext cx="93073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Audio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streaming</a:t>
            </a:r>
          </a:p>
        </p:txBody>
      </p:sp>
      <p:sp>
        <p:nvSpPr>
          <p:cNvPr id="249" name="Unlimited…"/>
          <p:cNvSpPr/>
          <p:nvPr/>
        </p:nvSpPr>
        <p:spPr>
          <a:xfrm>
            <a:off x="5545297" y="1578015"/>
            <a:ext cx="101661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Unlimited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API call</a:t>
            </a:r>
          </a:p>
        </p:txBody>
      </p:sp>
      <p:pic>
        <p:nvPicPr>
          <p:cNvPr id="250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472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44" y="2467735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566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34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44" y="3976747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conRetires.png" descr="iconRetir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472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conRetires.png" descr="iconRetir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472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conRetires.png" descr="iconRetir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34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conRetires.png" descr="iconRetir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253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53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conRetires.png" descr="iconRetir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253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 aux angles arrondis"/>
          <p:cNvSpPr/>
          <p:nvPr/>
        </p:nvSpPr>
        <p:spPr>
          <a:xfrm>
            <a:off x="625660" y="3020652"/>
            <a:ext cx="5970509" cy="698655"/>
          </a:xfrm>
          <a:prstGeom prst="roundRect">
            <a:avLst>
              <a:gd name="adj" fmla="val 27357"/>
            </a:avLst>
          </a:prstGeom>
          <a:ln w="25400">
            <a:solidFill>
              <a:srgbClr val="FF26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44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4" animBg="1" advAuto="0"/>
      <p:bldP spid="244" grpId="1" animBg="1" advAuto="0"/>
      <p:bldP spid="245" grpId="2" animBg="1" advAuto="0"/>
      <p:bldP spid="246" grpId="3" animBg="1" advAuto="0"/>
      <p:bldP spid="247" grpId="7" animBg="1" advAuto="0"/>
      <p:bldP spid="248" grpId="6" animBg="1" advAuto="0"/>
      <p:bldP spid="249" grpId="5" animBg="1" advAuto="0"/>
      <p:bldP spid="250" grpId="8" animBg="1" advAuto="0"/>
      <p:bldP spid="251" grpId="14" animBg="1" advAuto="0"/>
      <p:bldP spid="252" grpId="11" animBg="1" advAuto="0"/>
      <p:bldP spid="253" grpId="12" animBg="1" advAuto="0"/>
      <p:bldP spid="254" grpId="16" animBg="1" advAuto="0"/>
      <p:bldP spid="255" grpId="9" animBg="1" advAuto="0"/>
      <p:bldP spid="256" grpId="10" animBg="1" advAuto="0"/>
      <p:bldP spid="257" grpId="13" animBg="1" advAuto="0"/>
      <p:bldP spid="258" grpId="17" animBg="1" advAuto="0"/>
      <p:bldP spid="259" grpId="18" animBg="1" advAuto="0"/>
      <p:bldP spid="260" grpId="19" animBg="1" advAuto="0"/>
      <p:bldP spid="261" grpId="20" animBg="1" advAuto="0"/>
      <p:bldP spid="262" grpId="1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RAIN ASPECT 1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t>BRAIN ASPECT 1</a:t>
            </a:r>
          </a:p>
        </p:txBody>
      </p:sp>
      <p:sp>
        <p:nvSpPr>
          <p:cNvPr id="265" name="Speech Recognition"/>
          <p:cNvSpPr/>
          <p:nvPr/>
        </p:nvSpPr>
        <p:spPr>
          <a:xfrm>
            <a:off x="317611" y="874974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Speech Recognition</a:t>
            </a:r>
          </a:p>
        </p:txBody>
      </p:sp>
      <p:sp>
        <p:nvSpPr>
          <p:cNvPr id="266" name="Using SpeechRecognition and PyAudio python libraries"/>
          <p:cNvSpPr/>
          <p:nvPr/>
        </p:nvSpPr>
        <p:spPr>
          <a:xfrm>
            <a:off x="315838" y="1419790"/>
            <a:ext cx="579856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Using SpeechRecognition and PyAudio python libraries </a:t>
            </a:r>
          </a:p>
        </p:txBody>
      </p:sp>
      <p:sp>
        <p:nvSpPr>
          <p:cNvPr id="267" name="User speaks"/>
          <p:cNvSpPr/>
          <p:nvPr/>
        </p:nvSpPr>
        <p:spPr>
          <a:xfrm>
            <a:off x="681119" y="2572433"/>
            <a:ext cx="10982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User speaks</a:t>
            </a:r>
          </a:p>
        </p:txBody>
      </p:sp>
      <p:sp>
        <p:nvSpPr>
          <p:cNvPr id="268" name="Retrieve…"/>
          <p:cNvSpPr/>
          <p:nvPr/>
        </p:nvSpPr>
        <p:spPr>
          <a:xfrm>
            <a:off x="2387896" y="2451783"/>
            <a:ext cx="9044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Retrieve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raw data</a:t>
            </a:r>
          </a:p>
        </p:txBody>
      </p:sp>
      <p:sp>
        <p:nvSpPr>
          <p:cNvPr id="269" name="Convert to…"/>
          <p:cNvSpPr/>
          <p:nvPr/>
        </p:nvSpPr>
        <p:spPr>
          <a:xfrm>
            <a:off x="3877360" y="2451783"/>
            <a:ext cx="105199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Convert to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.WAV</a:t>
            </a:r>
          </a:p>
        </p:txBody>
      </p:sp>
      <p:sp>
        <p:nvSpPr>
          <p:cNvPr id="270" name="SaaS API"/>
          <p:cNvSpPr/>
          <p:nvPr/>
        </p:nvSpPr>
        <p:spPr>
          <a:xfrm>
            <a:off x="5514398" y="2572433"/>
            <a:ext cx="838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SaaS API</a:t>
            </a:r>
          </a:p>
        </p:txBody>
      </p:sp>
      <p:sp>
        <p:nvSpPr>
          <p:cNvPr id="271" name="Retrieve speech…"/>
          <p:cNvSpPr/>
          <p:nvPr/>
        </p:nvSpPr>
        <p:spPr>
          <a:xfrm>
            <a:off x="6937721" y="2451783"/>
            <a:ext cx="153987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Retrieve speech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to text </a:t>
            </a:r>
          </a:p>
        </p:txBody>
      </p:sp>
      <p:sp>
        <p:nvSpPr>
          <p:cNvPr id="272" name="Rectangle aux angles arrondis"/>
          <p:cNvSpPr/>
          <p:nvPr/>
        </p:nvSpPr>
        <p:spPr>
          <a:xfrm>
            <a:off x="679103" y="2547033"/>
            <a:ext cx="1102252" cy="383541"/>
          </a:xfrm>
          <a:prstGeom prst="roundRect">
            <a:avLst>
              <a:gd name="adj" fmla="val 28907"/>
            </a:avLst>
          </a:prstGeom>
          <a:ln w="25400">
            <a:solidFill>
              <a:srgbClr val="1BADF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3" name="Rectangle aux angles arrondis"/>
          <p:cNvSpPr/>
          <p:nvPr/>
        </p:nvSpPr>
        <p:spPr>
          <a:xfrm>
            <a:off x="2277224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CC73E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4" name="Rectangle aux angles arrondis"/>
          <p:cNvSpPr/>
          <p:nvPr/>
        </p:nvSpPr>
        <p:spPr>
          <a:xfrm>
            <a:off x="3852230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FF95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5" name="Rectangle aux angles arrondis"/>
          <p:cNvSpPr/>
          <p:nvPr/>
        </p:nvSpPr>
        <p:spPr>
          <a:xfrm>
            <a:off x="5382411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FF95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6" name="Rectangle aux angles arrondis"/>
          <p:cNvSpPr/>
          <p:nvPr/>
        </p:nvSpPr>
        <p:spPr>
          <a:xfrm>
            <a:off x="6950421" y="2454226"/>
            <a:ext cx="1514476" cy="569156"/>
          </a:xfrm>
          <a:prstGeom prst="roundRect">
            <a:avLst>
              <a:gd name="adj" fmla="val 19480"/>
            </a:avLst>
          </a:prstGeom>
          <a:ln w="25400">
            <a:solidFill>
              <a:srgbClr val="63D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7" name="Ligne"/>
          <p:cNvSpPr/>
          <p:nvPr/>
        </p:nvSpPr>
        <p:spPr>
          <a:xfrm>
            <a:off x="1808031" y="2738803"/>
            <a:ext cx="4278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8" name="Ligne"/>
          <p:cNvSpPr/>
          <p:nvPr/>
        </p:nvSpPr>
        <p:spPr>
          <a:xfrm>
            <a:off x="3401952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9" name="Ligne"/>
          <p:cNvSpPr/>
          <p:nvPr/>
        </p:nvSpPr>
        <p:spPr>
          <a:xfrm>
            <a:off x="4967181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0" name="Ligne"/>
          <p:cNvSpPr/>
          <p:nvPr/>
        </p:nvSpPr>
        <p:spPr>
          <a:xfrm>
            <a:off x="6532410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1" name="PyAudio"/>
          <p:cNvSpPr/>
          <p:nvPr/>
        </p:nvSpPr>
        <p:spPr>
          <a:xfrm>
            <a:off x="2479132" y="3070351"/>
            <a:ext cx="72194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CC73E1"/>
                </a:solidFill>
              </a:defRPr>
            </a:lvl1pPr>
          </a:lstStyle>
          <a:p>
            <a:r>
              <a:t>PyAudio</a:t>
            </a:r>
          </a:p>
        </p:txBody>
      </p:sp>
      <p:sp>
        <p:nvSpPr>
          <p:cNvPr id="282" name="SpeechRecognition"/>
          <p:cNvSpPr/>
          <p:nvPr/>
        </p:nvSpPr>
        <p:spPr>
          <a:xfrm>
            <a:off x="3635660" y="3070351"/>
            <a:ext cx="153539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FF9500"/>
                </a:solidFill>
              </a:defRPr>
            </a:lvl1pPr>
          </a:lstStyle>
          <a:p>
            <a:r>
              <a:t>SpeechRecognition</a:t>
            </a:r>
          </a:p>
        </p:txBody>
      </p:sp>
      <p:sp>
        <p:nvSpPr>
          <p:cNvPr id="283" name="SpeechRecognition"/>
          <p:cNvSpPr/>
          <p:nvPr/>
        </p:nvSpPr>
        <p:spPr>
          <a:xfrm>
            <a:off x="5244971" y="3070351"/>
            <a:ext cx="153539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FF9500"/>
                </a:solidFill>
              </a:defRPr>
            </a:lvl1pPr>
          </a:lstStyle>
          <a:p>
            <a:r>
              <a:t>SpeechRecognition</a:t>
            </a:r>
          </a:p>
        </p:txBody>
      </p:sp>
      <p:sp>
        <p:nvSpPr>
          <p:cNvPr id="284" name="WIT API"/>
          <p:cNvSpPr/>
          <p:nvPr/>
        </p:nvSpPr>
        <p:spPr>
          <a:xfrm>
            <a:off x="7336780" y="3070351"/>
            <a:ext cx="74175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63DA38"/>
                </a:solidFill>
              </a:defRPr>
            </a:lvl1pPr>
          </a:lstStyle>
          <a:p>
            <a:r>
              <a:t>WIT API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2" animBg="1" advAuto="0"/>
      <p:bldP spid="268" grpId="3" animBg="1" advAuto="0"/>
      <p:bldP spid="269" grpId="7" animBg="1" advAuto="0"/>
      <p:bldP spid="270" grpId="12" animBg="1" advAuto="0"/>
      <p:bldP spid="271" grpId="15" animBg="1" advAuto="0"/>
      <p:bldP spid="272" grpId="1" animBg="1" advAuto="0"/>
      <p:bldP spid="273" grpId="4" animBg="1" advAuto="0"/>
      <p:bldP spid="274" grpId="8" animBg="1" advAuto="0"/>
      <p:bldP spid="275" grpId="11" animBg="1" advAuto="0"/>
      <p:bldP spid="276" grpId="16" animBg="1" advAuto="0"/>
      <p:bldP spid="277" grpId="5" animBg="1" advAuto="0"/>
      <p:bldP spid="278" grpId="9" animBg="1" advAuto="0"/>
      <p:bldP spid="279" grpId="13" animBg="1" advAuto="0"/>
      <p:bldP spid="280" grpId="17" animBg="1" advAuto="0"/>
      <p:bldP spid="281" grpId="6" animBg="1" advAuto="0"/>
      <p:bldP spid="282" grpId="10" animBg="1" advAuto="0"/>
      <p:bldP spid="283" grpId="14" animBg="1" advAuto="0"/>
      <p:bldP spid="284" grpId="18" animBg="1" advAuto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Microsoft Office PowerPoint</Application>
  <PresentationFormat>Diavoorstelling (16:9)</PresentationFormat>
  <Paragraphs>164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Avenir Heavy</vt:lpstr>
      <vt:lpstr>Calibri</vt:lpstr>
      <vt:lpstr>Thème Office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wouter parys</cp:lastModifiedBy>
  <cp:revision>11</cp:revision>
  <dcterms:modified xsi:type="dcterms:W3CDTF">2020-06-16T23:15:24Z</dcterms:modified>
</cp:coreProperties>
</file>